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358" r:id="rId3"/>
    <p:sldId id="306" r:id="rId4"/>
    <p:sldId id="346" r:id="rId5"/>
    <p:sldId id="347" r:id="rId6"/>
    <p:sldId id="351" r:id="rId7"/>
    <p:sldId id="348" r:id="rId8"/>
    <p:sldId id="354" r:id="rId9"/>
    <p:sldId id="352" r:id="rId10"/>
    <p:sldId id="353" r:id="rId11"/>
    <p:sldId id="349" r:id="rId12"/>
    <p:sldId id="355" r:id="rId13"/>
    <p:sldId id="356" r:id="rId14"/>
    <p:sldId id="357" r:id="rId15"/>
    <p:sldId id="350" r:id="rId16"/>
    <p:sldId id="360" r:id="rId17"/>
    <p:sldId id="361" r:id="rId18"/>
    <p:sldId id="359" r:id="rId19"/>
    <p:sldId id="36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178"/>
    <a:srgbClr val="EAECEF"/>
    <a:srgbClr val="FEE6E3"/>
    <a:srgbClr val="1D4C50"/>
    <a:srgbClr val="1C231F"/>
    <a:srgbClr val="009193"/>
    <a:srgbClr val="000000"/>
    <a:srgbClr val="192420"/>
    <a:srgbClr val="1F2942"/>
    <a:srgbClr val="3F1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/>
    <p:restoredTop sz="93197" autoAdjust="0"/>
  </p:normalViewPr>
  <p:slideViewPr>
    <p:cSldViewPr snapToGrid="0" snapToObjects="1">
      <p:cViewPr varScale="1">
        <p:scale>
          <a:sx n="119" d="100"/>
          <a:sy n="119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918D-BBFB-4B48-8271-28671E1A7E58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A86A-7E4A-3C48-B2A1-2DF2756B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8moments?utm_source=unsplash&amp;utm_medium=referral&amp;utm_content=creditCopyTex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andscape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GLMs Examples</a:t>
            </a:r>
          </a:p>
          <a:p>
            <a:endParaRPr lang="en-US" dirty="0"/>
          </a:p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r>
              <a:rPr lang="en-US" dirty="0"/>
              <a:t>library(educ7610)</a:t>
            </a:r>
          </a:p>
          <a:p>
            <a:r>
              <a:rPr lang="en-US" dirty="0"/>
              <a:t>library(broom)</a:t>
            </a:r>
          </a:p>
          <a:p>
            <a:endParaRPr lang="en-US" dirty="0"/>
          </a:p>
          <a:p>
            <a:r>
              <a:rPr lang="en-US" dirty="0"/>
              <a:t>data("</a:t>
            </a:r>
            <a:r>
              <a:rPr lang="en-US" dirty="0" err="1"/>
              <a:t>gss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# Poisson Regression</a:t>
            </a:r>
          </a:p>
          <a:p>
            <a:r>
              <a:rPr lang="en-US" dirty="0" err="1"/>
              <a:t>fit_poi</a:t>
            </a:r>
            <a:r>
              <a:rPr lang="en-US" dirty="0"/>
              <a:t> &lt;- </a:t>
            </a:r>
            <a:r>
              <a:rPr lang="en-US" dirty="0" err="1"/>
              <a:t>glm</a:t>
            </a:r>
            <a:r>
              <a:rPr lang="en-US" dirty="0"/>
              <a:t>(</a:t>
            </a:r>
            <a:r>
              <a:rPr lang="en-US" dirty="0" err="1"/>
              <a:t>tvhours</a:t>
            </a:r>
            <a:r>
              <a:rPr lang="en-US" dirty="0"/>
              <a:t> ~ age + income06 + educ, data = </a:t>
            </a:r>
            <a:r>
              <a:rPr lang="en-US" dirty="0" err="1"/>
              <a:t>gss</a:t>
            </a:r>
            <a:r>
              <a:rPr lang="en-US" dirty="0"/>
              <a:t>, family = "</a:t>
            </a:r>
            <a:r>
              <a:rPr lang="en-US" dirty="0" err="1"/>
              <a:t>poisson</a:t>
            </a:r>
            <a:r>
              <a:rPr lang="en-US" dirty="0"/>
              <a:t>")</a:t>
            </a:r>
          </a:p>
          <a:p>
            <a:r>
              <a:rPr lang="en-US" dirty="0"/>
              <a:t>summary(</a:t>
            </a:r>
            <a:r>
              <a:rPr lang="en-US" dirty="0" err="1"/>
              <a:t>fit_poi</a:t>
            </a:r>
            <a:r>
              <a:rPr lang="en-US" dirty="0"/>
              <a:t>)</a:t>
            </a:r>
          </a:p>
          <a:p>
            <a:r>
              <a:rPr lang="en-US" dirty="0"/>
              <a:t>margins::margins(</a:t>
            </a:r>
            <a:r>
              <a:rPr lang="en-US" dirty="0" err="1"/>
              <a:t>fit_poi</a:t>
            </a:r>
            <a:r>
              <a:rPr lang="en-US" dirty="0"/>
              <a:t>) %&gt;% summary()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(84321)</a:t>
            </a:r>
          </a:p>
          <a:p>
            <a:r>
              <a:rPr lang="en-US" dirty="0" err="1"/>
              <a:t>poi_distribution</a:t>
            </a:r>
            <a:r>
              <a:rPr lang="en-US" dirty="0"/>
              <a:t> = </a:t>
            </a:r>
            <a:r>
              <a:rPr lang="en-US" dirty="0" err="1"/>
              <a:t>tibble</a:t>
            </a:r>
            <a:r>
              <a:rPr lang="en-US" dirty="0"/>
              <a:t>(</a:t>
            </a:r>
          </a:p>
          <a:p>
            <a:r>
              <a:rPr lang="en-US" dirty="0"/>
              <a:t>  lambda1 = </a:t>
            </a:r>
            <a:r>
              <a:rPr lang="en-US" dirty="0" err="1"/>
              <a:t>rpois</a:t>
            </a:r>
            <a:r>
              <a:rPr lang="en-US" dirty="0"/>
              <a:t>(1000, 1),</a:t>
            </a:r>
          </a:p>
          <a:p>
            <a:r>
              <a:rPr lang="en-US" dirty="0"/>
              <a:t>  lambda2 = </a:t>
            </a:r>
            <a:r>
              <a:rPr lang="en-US" dirty="0" err="1"/>
              <a:t>rpois</a:t>
            </a:r>
            <a:r>
              <a:rPr lang="en-US" dirty="0"/>
              <a:t>(1000, 2),</a:t>
            </a:r>
          </a:p>
          <a:p>
            <a:r>
              <a:rPr lang="en-US" dirty="0"/>
              <a:t>  lambda4 = </a:t>
            </a:r>
            <a:r>
              <a:rPr lang="en-US" dirty="0" err="1"/>
              <a:t>rpois</a:t>
            </a:r>
            <a:r>
              <a:rPr lang="en-US" dirty="0"/>
              <a:t>(1000, 4),</a:t>
            </a:r>
          </a:p>
          <a:p>
            <a:r>
              <a:rPr lang="en-US" dirty="0"/>
              <a:t>  lambda16 = </a:t>
            </a:r>
            <a:r>
              <a:rPr lang="en-US" dirty="0" err="1"/>
              <a:t>rpois</a:t>
            </a:r>
            <a:r>
              <a:rPr lang="en-US" dirty="0"/>
              <a:t>(1000, 16)</a:t>
            </a:r>
          </a:p>
          <a:p>
            <a:r>
              <a:rPr lang="en-US" dirty="0"/>
              <a:t>  ) %&gt;% </a:t>
            </a:r>
          </a:p>
          <a:p>
            <a:r>
              <a:rPr lang="en-US" dirty="0"/>
              <a:t>  </a:t>
            </a:r>
            <a:r>
              <a:rPr lang="en-US" dirty="0" err="1"/>
              <a:t>pivot_longer</a:t>
            </a:r>
            <a:r>
              <a:rPr lang="en-US" dirty="0"/>
              <a:t>(cols = everything()) %&gt;% </a:t>
            </a:r>
          </a:p>
          <a:p>
            <a:r>
              <a:rPr lang="en-US" dirty="0"/>
              <a:t>  mutate(name = </a:t>
            </a:r>
          </a:p>
          <a:p>
            <a:r>
              <a:rPr lang="en-US" dirty="0"/>
              <a:t>           factor(name, </a:t>
            </a:r>
          </a:p>
          <a:p>
            <a:r>
              <a:rPr lang="en-US" dirty="0"/>
              <a:t>                  levels = c("lambda1", "lambda2", "lambda4", "lambda16"),</a:t>
            </a:r>
          </a:p>
          <a:p>
            <a:r>
              <a:rPr lang="en-US" dirty="0"/>
              <a:t>                  labels = c("1", "2", "4", "16")))</a:t>
            </a:r>
          </a:p>
          <a:p>
            <a:r>
              <a:rPr lang="en-US" dirty="0" err="1"/>
              <a:t>poi_distribution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(value, color = name, group = name, fill = name)) +</a:t>
            </a:r>
          </a:p>
          <a:p>
            <a:r>
              <a:rPr lang="en-US" dirty="0"/>
              <a:t>    </a:t>
            </a:r>
            <a:r>
              <a:rPr lang="en-US" dirty="0" err="1"/>
              <a:t>geom_density</a:t>
            </a:r>
            <a:r>
              <a:rPr lang="en-US" dirty="0"/>
              <a:t>(kernel = "cosine", </a:t>
            </a:r>
          </a:p>
          <a:p>
            <a:r>
              <a:rPr lang="en-US" dirty="0"/>
              <a:t>                 adjust = 2.2, </a:t>
            </a:r>
          </a:p>
          <a:p>
            <a:r>
              <a:rPr lang="en-US" dirty="0"/>
              <a:t>                 alpha = .1,</a:t>
            </a:r>
          </a:p>
          <a:p>
            <a:r>
              <a:rPr lang="en-US" dirty="0"/>
              <a:t>                 </a:t>
            </a:r>
            <a:r>
              <a:rPr lang="en-US" dirty="0" err="1"/>
              <a:t>outline.type</a:t>
            </a:r>
            <a:r>
              <a:rPr lang="en-US" dirty="0"/>
              <a:t> = "upper",</a:t>
            </a:r>
          </a:p>
          <a:p>
            <a:r>
              <a:rPr lang="en-US" dirty="0"/>
              <a:t>                 size = 1.2) +</a:t>
            </a:r>
          </a:p>
          <a:p>
            <a:r>
              <a:rPr lang="en-US" dirty="0"/>
              <a:t>    labs(color = "Lambda Value",</a:t>
            </a:r>
          </a:p>
          <a:p>
            <a:r>
              <a:rPr lang="en-US" dirty="0"/>
              <a:t>         fill = "Lambda Value",</a:t>
            </a:r>
          </a:p>
          <a:p>
            <a:r>
              <a:rPr lang="en-US" dirty="0"/>
              <a:t>         x = "Value",</a:t>
            </a:r>
          </a:p>
          <a:p>
            <a:r>
              <a:rPr lang="en-US" dirty="0"/>
              <a:t>         y = "Distribution") +</a:t>
            </a:r>
          </a:p>
          <a:p>
            <a:r>
              <a:rPr lang="en-US" dirty="0"/>
              <a:t>    </a:t>
            </a:r>
            <a:r>
              <a:rPr lang="en-US" dirty="0" err="1"/>
              <a:t>theme_classic</a:t>
            </a:r>
            <a:r>
              <a:rPr lang="en-US" dirty="0"/>
              <a:t>() +</a:t>
            </a:r>
          </a:p>
          <a:p>
            <a:r>
              <a:rPr lang="en-US" dirty="0"/>
              <a:t>    theme(</a:t>
            </a:r>
            <a:r>
              <a:rPr lang="en-US" dirty="0" err="1"/>
              <a:t>legend.position</a:t>
            </a:r>
            <a:r>
              <a:rPr lang="en-US" dirty="0"/>
              <a:t> = c(.8,.8)) +</a:t>
            </a:r>
          </a:p>
          <a:p>
            <a:r>
              <a:rPr lang="en-US" dirty="0"/>
              <a:t>    </a:t>
            </a:r>
            <a:r>
              <a:rPr lang="en-US" dirty="0" err="1"/>
              <a:t>scale_color_viridis_d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scale_fill_viridis_d</a:t>
            </a:r>
            <a:r>
              <a:rPr lang="en-US" dirty="0"/>
              <a:t>()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# Beta Regression</a:t>
            </a:r>
          </a:p>
          <a:p>
            <a:r>
              <a:rPr lang="en-US" dirty="0"/>
              <a:t>library(</a:t>
            </a:r>
            <a:r>
              <a:rPr lang="en-US" dirty="0" err="1"/>
              <a:t>betareg</a:t>
            </a:r>
            <a:r>
              <a:rPr lang="en-US" dirty="0"/>
              <a:t>)</a:t>
            </a:r>
          </a:p>
          <a:p>
            <a:r>
              <a:rPr lang="en-US" dirty="0"/>
              <a:t>data("</a:t>
            </a:r>
            <a:r>
              <a:rPr lang="en-US" dirty="0" err="1"/>
              <a:t>poli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 err="1"/>
              <a:t>poli</a:t>
            </a:r>
            <a:r>
              <a:rPr lang="en-US" dirty="0"/>
              <a:t> &lt;- </a:t>
            </a:r>
            <a:r>
              <a:rPr lang="en-US" dirty="0" err="1"/>
              <a:t>poli</a:t>
            </a:r>
            <a:r>
              <a:rPr lang="en-US" dirty="0"/>
              <a:t> %&gt;% </a:t>
            </a:r>
          </a:p>
          <a:p>
            <a:r>
              <a:rPr lang="en-US" dirty="0"/>
              <a:t>  mutate(</a:t>
            </a:r>
            <a:r>
              <a:rPr lang="en-US" dirty="0" err="1"/>
              <a:t>percent_know</a:t>
            </a:r>
            <a:r>
              <a:rPr lang="en-US" dirty="0"/>
              <a:t> = (pknow+.01)/max(pknow+.02)) %&gt;% </a:t>
            </a:r>
          </a:p>
          <a:p>
            <a:r>
              <a:rPr lang="en-US" dirty="0"/>
              <a:t>  mutate(party = factor(party))</a:t>
            </a:r>
          </a:p>
          <a:p>
            <a:endParaRPr lang="en-US" dirty="0"/>
          </a:p>
          <a:p>
            <a:r>
              <a:rPr lang="en-US" dirty="0" err="1"/>
              <a:t>fit_beta</a:t>
            </a:r>
            <a:r>
              <a:rPr lang="en-US" dirty="0"/>
              <a:t> &lt;- </a:t>
            </a:r>
            <a:r>
              <a:rPr lang="en-US" dirty="0" err="1"/>
              <a:t>betareg</a:t>
            </a:r>
            <a:r>
              <a:rPr lang="en-US" dirty="0"/>
              <a:t>(</a:t>
            </a:r>
            <a:r>
              <a:rPr lang="en-US" dirty="0" err="1"/>
              <a:t>percent_know</a:t>
            </a:r>
            <a:r>
              <a:rPr lang="en-US" dirty="0"/>
              <a:t> ~ income + educ + age, data = </a:t>
            </a:r>
            <a:r>
              <a:rPr lang="en-US" dirty="0" err="1"/>
              <a:t>poli</a:t>
            </a:r>
            <a:r>
              <a:rPr lang="en-US" dirty="0"/>
              <a:t>)</a:t>
            </a:r>
          </a:p>
          <a:p>
            <a:r>
              <a:rPr lang="en-US" dirty="0"/>
              <a:t>summary(</a:t>
            </a:r>
            <a:r>
              <a:rPr lang="en-US" dirty="0" err="1"/>
              <a:t>fit_beta</a:t>
            </a:r>
            <a:r>
              <a:rPr lang="en-US" dirty="0"/>
              <a:t>)</a:t>
            </a:r>
          </a:p>
          <a:p>
            <a:r>
              <a:rPr lang="en-US" dirty="0"/>
              <a:t>margins::margins(</a:t>
            </a:r>
            <a:r>
              <a:rPr lang="en-US" dirty="0" err="1"/>
              <a:t>fit_beta</a:t>
            </a:r>
            <a:r>
              <a:rPr lang="en-US" dirty="0"/>
              <a:t>) %&gt;% summary()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(84321)</a:t>
            </a:r>
          </a:p>
          <a:p>
            <a:r>
              <a:rPr lang="en-US" dirty="0" err="1"/>
              <a:t>beta_distribution</a:t>
            </a:r>
            <a:r>
              <a:rPr lang="en-US" dirty="0"/>
              <a:t> = </a:t>
            </a:r>
            <a:r>
              <a:rPr lang="en-US" dirty="0" err="1"/>
              <a:t>tibble</a:t>
            </a:r>
            <a:r>
              <a:rPr lang="en-US" dirty="0"/>
              <a:t>(</a:t>
            </a:r>
          </a:p>
          <a:p>
            <a:r>
              <a:rPr lang="en-US" dirty="0"/>
              <a:t>  </a:t>
            </a:r>
            <a:r>
              <a:rPr lang="en-US" dirty="0" err="1"/>
              <a:t>smallab</a:t>
            </a:r>
            <a:r>
              <a:rPr lang="en-US" dirty="0"/>
              <a:t> = </a:t>
            </a:r>
            <a:r>
              <a:rPr lang="en-US" dirty="0" err="1"/>
              <a:t>rbeta</a:t>
            </a:r>
            <a:r>
              <a:rPr lang="en-US" dirty="0"/>
              <a:t>(1000, .5, .5),</a:t>
            </a:r>
          </a:p>
          <a:p>
            <a:r>
              <a:rPr lang="en-US" dirty="0"/>
              <a:t>  a1b1 = </a:t>
            </a:r>
            <a:r>
              <a:rPr lang="en-US" dirty="0" err="1"/>
              <a:t>rbeta</a:t>
            </a:r>
            <a:r>
              <a:rPr lang="en-US" dirty="0"/>
              <a:t>(1000, 1, 1),</a:t>
            </a:r>
          </a:p>
          <a:p>
            <a:r>
              <a:rPr lang="en-US" dirty="0"/>
              <a:t>  a2b2 = </a:t>
            </a:r>
            <a:r>
              <a:rPr lang="en-US" dirty="0" err="1"/>
              <a:t>rbeta</a:t>
            </a:r>
            <a:r>
              <a:rPr lang="en-US" dirty="0"/>
              <a:t>(1000, 2, 2),</a:t>
            </a:r>
          </a:p>
          <a:p>
            <a:r>
              <a:rPr lang="en-US" dirty="0"/>
              <a:t>  a2b1 = </a:t>
            </a:r>
            <a:r>
              <a:rPr lang="en-US" dirty="0" err="1"/>
              <a:t>rbeta</a:t>
            </a:r>
            <a:r>
              <a:rPr lang="en-US" dirty="0"/>
              <a:t>(1000, 2, 1),</a:t>
            </a:r>
          </a:p>
          <a:p>
            <a:r>
              <a:rPr lang="en-US" dirty="0"/>
              <a:t>  a1b2 = </a:t>
            </a:r>
            <a:r>
              <a:rPr lang="en-US" dirty="0" err="1"/>
              <a:t>rbeta</a:t>
            </a:r>
            <a:r>
              <a:rPr lang="en-US" dirty="0"/>
              <a:t>(1000, 1, 2),</a:t>
            </a:r>
          </a:p>
          <a:p>
            <a:r>
              <a:rPr lang="en-US" dirty="0"/>
              <a:t>) %&gt;% </a:t>
            </a:r>
          </a:p>
          <a:p>
            <a:r>
              <a:rPr lang="en-US" dirty="0"/>
              <a:t>  </a:t>
            </a:r>
            <a:r>
              <a:rPr lang="en-US" dirty="0" err="1"/>
              <a:t>pivot_longer</a:t>
            </a:r>
            <a:r>
              <a:rPr lang="en-US" dirty="0"/>
              <a:t>(cols = everything()) %&gt;% </a:t>
            </a:r>
          </a:p>
          <a:p>
            <a:r>
              <a:rPr lang="en-US" dirty="0"/>
              <a:t>  mutate(name = </a:t>
            </a:r>
          </a:p>
          <a:p>
            <a:r>
              <a:rPr lang="en-US" dirty="0"/>
              <a:t>           factor(name, </a:t>
            </a:r>
          </a:p>
          <a:p>
            <a:r>
              <a:rPr lang="en-US" dirty="0"/>
              <a:t>                  levels = c("</a:t>
            </a:r>
            <a:r>
              <a:rPr lang="en-US" dirty="0" err="1"/>
              <a:t>smallab</a:t>
            </a:r>
            <a:r>
              <a:rPr lang="en-US" dirty="0"/>
              <a:t>", "a1b1", "a2b2", "a2b1", "a1b2"),</a:t>
            </a:r>
          </a:p>
          <a:p>
            <a:r>
              <a:rPr lang="en-US" dirty="0"/>
              <a:t>                  labels = c("A = B = .5", "A = B = 1", "A = B = 2", "A = 2, B = 1", "A = 1, B = 2")))</a:t>
            </a:r>
          </a:p>
          <a:p>
            <a:r>
              <a:rPr lang="en-US" dirty="0" err="1"/>
              <a:t>beta_distribution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(value, color = name, group = name, fill = name)) +</a:t>
            </a:r>
          </a:p>
          <a:p>
            <a:r>
              <a:rPr lang="en-US" dirty="0"/>
              <a:t>  </a:t>
            </a:r>
            <a:r>
              <a:rPr lang="en-US" dirty="0" err="1"/>
              <a:t>geom_density</a:t>
            </a:r>
            <a:r>
              <a:rPr lang="en-US" dirty="0"/>
              <a:t>(adjust = 1.7, </a:t>
            </a:r>
          </a:p>
          <a:p>
            <a:r>
              <a:rPr lang="en-US" dirty="0"/>
              <a:t>               alpha = .1,</a:t>
            </a:r>
          </a:p>
          <a:p>
            <a:r>
              <a:rPr lang="en-US" dirty="0"/>
              <a:t>               </a:t>
            </a:r>
            <a:r>
              <a:rPr lang="en-US" dirty="0" err="1"/>
              <a:t>outline.type</a:t>
            </a:r>
            <a:r>
              <a:rPr lang="en-US" dirty="0"/>
              <a:t> = "upper",</a:t>
            </a:r>
          </a:p>
          <a:p>
            <a:r>
              <a:rPr lang="en-US" dirty="0"/>
              <a:t>               size = 1.2) +</a:t>
            </a:r>
          </a:p>
          <a:p>
            <a:r>
              <a:rPr lang="en-US" dirty="0"/>
              <a:t>  labs(color = "Lambda Value",</a:t>
            </a:r>
          </a:p>
          <a:p>
            <a:r>
              <a:rPr lang="en-US" dirty="0"/>
              <a:t>       fill = "Lambda Value",</a:t>
            </a:r>
          </a:p>
          <a:p>
            <a:r>
              <a:rPr lang="en-US" dirty="0"/>
              <a:t>       x = "Value",</a:t>
            </a:r>
          </a:p>
          <a:p>
            <a:r>
              <a:rPr lang="en-US" dirty="0"/>
              <a:t>       y = "Distribution") +</a:t>
            </a:r>
          </a:p>
          <a:p>
            <a:r>
              <a:rPr lang="en-US" dirty="0"/>
              <a:t>  </a:t>
            </a:r>
            <a:r>
              <a:rPr lang="en-US" dirty="0" err="1"/>
              <a:t>theme_classic</a:t>
            </a:r>
            <a:r>
              <a:rPr lang="en-US" dirty="0"/>
              <a:t>() +</a:t>
            </a:r>
          </a:p>
          <a:p>
            <a:r>
              <a:rPr lang="en-US" dirty="0"/>
              <a:t>  theme(</a:t>
            </a:r>
            <a:r>
              <a:rPr lang="en-US" dirty="0" err="1"/>
              <a:t>legend.position</a:t>
            </a:r>
            <a:r>
              <a:rPr lang="en-US" dirty="0"/>
              <a:t> = "none") +</a:t>
            </a:r>
          </a:p>
          <a:p>
            <a:r>
              <a:rPr lang="en-US" dirty="0"/>
              <a:t>  </a:t>
            </a:r>
            <a:r>
              <a:rPr lang="en-US" dirty="0" err="1"/>
              <a:t>scale_color_viridis_d</a:t>
            </a:r>
            <a:r>
              <a:rPr lang="en-US" dirty="0"/>
              <a:t>() +</a:t>
            </a:r>
          </a:p>
          <a:p>
            <a:r>
              <a:rPr lang="en-US" dirty="0"/>
              <a:t>  </a:t>
            </a:r>
            <a:r>
              <a:rPr lang="en-US" dirty="0" err="1"/>
              <a:t>scale_fill_viridis_d</a:t>
            </a:r>
            <a:r>
              <a:rPr lang="en-US" dirty="0"/>
              <a:t>() +</a:t>
            </a:r>
          </a:p>
          <a:p>
            <a:r>
              <a:rPr lang="en-US" dirty="0"/>
              <a:t>  </a:t>
            </a:r>
            <a:r>
              <a:rPr lang="en-US" dirty="0" err="1"/>
              <a:t>facet_wrap</a:t>
            </a:r>
            <a:r>
              <a:rPr lang="en-US" dirty="0"/>
              <a:t>(~name)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 Zero-Inflated Poisson</a:t>
            </a:r>
          </a:p>
          <a:p>
            <a:r>
              <a:rPr lang="en-US" dirty="0"/>
              <a:t>library(</a:t>
            </a:r>
            <a:r>
              <a:rPr lang="en-US" dirty="0" err="1"/>
              <a:t>pscl</a:t>
            </a:r>
            <a:r>
              <a:rPr lang="en-US" dirty="0"/>
              <a:t>)</a:t>
            </a:r>
          </a:p>
          <a:p>
            <a:r>
              <a:rPr lang="en-US" dirty="0"/>
              <a:t># https://</a:t>
            </a:r>
            <a:r>
              <a:rPr lang="en-US" dirty="0" err="1"/>
              <a:t>stats.idre.ucla.edu</a:t>
            </a:r>
            <a:r>
              <a:rPr lang="en-US" dirty="0"/>
              <a:t>/r/</a:t>
            </a:r>
            <a:r>
              <a:rPr lang="en-US" dirty="0" err="1"/>
              <a:t>dae</a:t>
            </a:r>
            <a:r>
              <a:rPr lang="en-US" dirty="0"/>
              <a:t>/</a:t>
            </a:r>
            <a:r>
              <a:rPr lang="en-US" dirty="0" err="1"/>
              <a:t>zinb</a:t>
            </a:r>
            <a:r>
              <a:rPr lang="en-US" dirty="0"/>
              <a:t>/</a:t>
            </a:r>
          </a:p>
          <a:p>
            <a:r>
              <a:rPr lang="en-US" dirty="0"/>
              <a:t>fish &lt;- </a:t>
            </a:r>
            <a:r>
              <a:rPr lang="en-US" dirty="0" err="1"/>
              <a:t>data.table</a:t>
            </a:r>
            <a:r>
              <a:rPr lang="en-US" dirty="0"/>
              <a:t>::</a:t>
            </a:r>
            <a:r>
              <a:rPr lang="en-US" dirty="0" err="1"/>
              <a:t>fread</a:t>
            </a:r>
            <a:r>
              <a:rPr lang="en-US" dirty="0"/>
              <a:t>("https://</a:t>
            </a:r>
            <a:r>
              <a:rPr lang="en-US" dirty="0" err="1"/>
              <a:t>stats.idre.ucla.edu</a:t>
            </a:r>
            <a:r>
              <a:rPr lang="en-US" dirty="0"/>
              <a:t>/stat/data/</a:t>
            </a:r>
            <a:r>
              <a:rPr lang="en-US" dirty="0" err="1"/>
              <a:t>fish.csv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 err="1"/>
              <a:t>fit_zero</a:t>
            </a:r>
            <a:r>
              <a:rPr lang="en-US" dirty="0"/>
              <a:t> &lt;- </a:t>
            </a:r>
            <a:r>
              <a:rPr lang="en-US" dirty="0" err="1"/>
              <a:t>zeroinfl</a:t>
            </a:r>
            <a:r>
              <a:rPr lang="en-US" dirty="0"/>
              <a:t>(count ~ child + camper + </a:t>
            </a:r>
            <a:r>
              <a:rPr lang="en-US" dirty="0" err="1"/>
              <a:t>livebait</a:t>
            </a:r>
            <a:r>
              <a:rPr lang="en-US" dirty="0"/>
              <a:t> + persons, data = fish)</a:t>
            </a:r>
          </a:p>
          <a:p>
            <a:r>
              <a:rPr lang="en-US" dirty="0"/>
              <a:t>summary(</a:t>
            </a:r>
            <a:r>
              <a:rPr lang="en-US" dirty="0" err="1"/>
              <a:t>fit_zero</a:t>
            </a:r>
            <a:r>
              <a:rPr lang="en-US" dirty="0"/>
              <a:t>)</a:t>
            </a:r>
          </a:p>
          <a:p>
            <a:r>
              <a:rPr lang="en-US" dirty="0"/>
              <a:t>margins::margins(</a:t>
            </a:r>
            <a:r>
              <a:rPr lang="en-US" dirty="0" err="1"/>
              <a:t>fit_zero</a:t>
            </a:r>
            <a:r>
              <a:rPr lang="en-US" dirty="0"/>
              <a:t>, </a:t>
            </a:r>
            <a:r>
              <a:rPr lang="en-US" dirty="0" err="1"/>
              <a:t>vce</a:t>
            </a:r>
            <a:r>
              <a:rPr lang="en-US" dirty="0"/>
              <a:t> = "bootstrap") %&gt;% summary()</a:t>
            </a:r>
          </a:p>
          <a:p>
            <a:endParaRPr lang="en-US" dirty="0"/>
          </a:p>
          <a:p>
            <a:r>
              <a:rPr lang="en-US" dirty="0"/>
              <a:t># </a:t>
            </a:r>
            <a:r>
              <a:rPr lang="en-US" dirty="0" err="1"/>
              <a:t>Probit</a:t>
            </a:r>
            <a:r>
              <a:rPr lang="en-US" dirty="0"/>
              <a:t>, the same example as logit</a:t>
            </a:r>
          </a:p>
          <a:p>
            <a:r>
              <a:rPr lang="en-US" dirty="0"/>
              <a:t># Data: </a:t>
            </a:r>
          </a:p>
          <a:p>
            <a:r>
              <a:rPr lang="en-US" dirty="0" err="1"/>
              <a:t>state_pop</a:t>
            </a:r>
            <a:r>
              <a:rPr lang="en-US" dirty="0"/>
              <a:t> = </a:t>
            </a:r>
            <a:r>
              <a:rPr lang="en-US" dirty="0" err="1"/>
              <a:t>data.frame</a:t>
            </a:r>
            <a:r>
              <a:rPr lang="en-US" dirty="0"/>
              <a:t>(</a:t>
            </a:r>
          </a:p>
          <a:p>
            <a:r>
              <a:rPr lang="en-US" dirty="0"/>
              <a:t>  </a:t>
            </a:r>
            <a:r>
              <a:rPr lang="en-US" dirty="0" err="1"/>
              <a:t>stringsAsFactors</a:t>
            </a:r>
            <a:r>
              <a:rPr lang="en-US" dirty="0"/>
              <a:t> = FALSE,</a:t>
            </a:r>
          </a:p>
          <a:p>
            <a:r>
              <a:rPr lang="en-US" dirty="0"/>
              <a:t>  V1 = c(".</a:t>
            </a:r>
            <a:r>
              <a:rPr lang="en-US" dirty="0" err="1"/>
              <a:t>Alabama",".Alaska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Arizona",".Arkansas",".California",".Colorado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Connecticut",".Delaware",".District</a:t>
            </a:r>
            <a:r>
              <a:rPr lang="en-US" dirty="0"/>
              <a:t> of </a:t>
            </a:r>
            <a:r>
              <a:rPr lang="en-US" dirty="0" err="1"/>
              <a:t>Columbia",".Florida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Georgia",".Hawaii",".Idaho",".Illinois",".Indiana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Iowa",".Kansas",".Kentucky",".Louisiana",".Maine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Maryland",".Massachusetts",".Michigan",".Minnesota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Mississippi",".Missouri",".Montana",".Nebraska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Nevada",".New</a:t>
            </a:r>
            <a:r>
              <a:rPr lang="en-US" dirty="0"/>
              <a:t> </a:t>
            </a:r>
            <a:r>
              <a:rPr lang="en-US" dirty="0" err="1"/>
              <a:t>Hampshire",".New</a:t>
            </a:r>
            <a:r>
              <a:rPr lang="en-US" dirty="0"/>
              <a:t> </a:t>
            </a:r>
            <a:r>
              <a:rPr lang="en-US" dirty="0" err="1"/>
              <a:t>Jersey",".New</a:t>
            </a:r>
            <a:r>
              <a:rPr lang="en-US" dirty="0"/>
              <a:t> Mexico",</a:t>
            </a:r>
          </a:p>
          <a:p>
            <a:r>
              <a:rPr lang="en-US" dirty="0"/>
              <a:t>         ".New </a:t>
            </a:r>
            <a:r>
              <a:rPr lang="en-US" dirty="0" err="1"/>
              <a:t>York",".North</a:t>
            </a:r>
            <a:r>
              <a:rPr lang="en-US" dirty="0"/>
              <a:t> </a:t>
            </a:r>
            <a:r>
              <a:rPr lang="en-US" dirty="0" err="1"/>
              <a:t>Carolina",".North</a:t>
            </a:r>
            <a:r>
              <a:rPr lang="en-US" dirty="0"/>
              <a:t> </a:t>
            </a:r>
            <a:r>
              <a:rPr lang="en-US" dirty="0" err="1"/>
              <a:t>Dakota",".Ohio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Oklahoma",".Oregon",".Pennsylvania",".Rhode</a:t>
            </a:r>
            <a:r>
              <a:rPr lang="en-US" dirty="0"/>
              <a:t> Island",</a:t>
            </a:r>
          </a:p>
          <a:p>
            <a:r>
              <a:rPr lang="en-US" dirty="0"/>
              <a:t>         ".South </a:t>
            </a:r>
            <a:r>
              <a:rPr lang="en-US" dirty="0" err="1"/>
              <a:t>Carolina",".South</a:t>
            </a:r>
            <a:r>
              <a:rPr lang="en-US" dirty="0"/>
              <a:t> </a:t>
            </a:r>
            <a:r>
              <a:rPr lang="en-US" dirty="0" err="1"/>
              <a:t>Dakota",".Tennessee</a:t>
            </a:r>
            <a:r>
              <a:rPr lang="en-US" dirty="0"/>
              <a:t>",</a:t>
            </a:r>
          </a:p>
          <a:p>
            <a:r>
              <a:rPr lang="en-US" dirty="0"/>
              <a:t>         ".</a:t>
            </a:r>
            <a:r>
              <a:rPr lang="en-US" dirty="0" err="1"/>
              <a:t>Texas",".Utah",".Vermont",".Virginia",".Washington</a:t>
            </a:r>
            <a:r>
              <a:rPr lang="en-US" dirty="0"/>
              <a:t>",</a:t>
            </a:r>
          </a:p>
          <a:p>
            <a:r>
              <a:rPr lang="en-US" dirty="0"/>
              <a:t>         ".West </a:t>
            </a:r>
            <a:r>
              <a:rPr lang="en-US" dirty="0" err="1"/>
              <a:t>Virginia",".Wisconsin",".Wyoming</a:t>
            </a:r>
            <a:r>
              <a:rPr lang="en-US" dirty="0"/>
              <a:t>"),</a:t>
            </a:r>
          </a:p>
          <a:p>
            <a:r>
              <a:rPr lang="en-US" dirty="0"/>
              <a:t>  V2 = c(4779736,710231,6392017,</a:t>
            </a:r>
          </a:p>
          <a:p>
            <a:r>
              <a:rPr lang="en-US" dirty="0"/>
              <a:t>         2915918,37253956,5029196,3574097,897934,601723,18801310,</a:t>
            </a:r>
          </a:p>
          <a:p>
            <a:r>
              <a:rPr lang="en-US" dirty="0"/>
              <a:t>         9687653,1360301,1567582,12830632,6483802,3046355,</a:t>
            </a:r>
          </a:p>
          <a:p>
            <a:r>
              <a:rPr lang="en-US" dirty="0"/>
              <a:t>         2853118,4339367,4533372,1328361,5773552,6547629,</a:t>
            </a:r>
          </a:p>
          <a:p>
            <a:r>
              <a:rPr lang="en-US" dirty="0"/>
              <a:t>         9883640,5303925,2967297,5988927,989415,1826341,2700551,</a:t>
            </a:r>
          </a:p>
          <a:p>
            <a:r>
              <a:rPr lang="en-US" dirty="0"/>
              <a:t>         1316470,8791894,2059179,19378102,9535483,672591,</a:t>
            </a:r>
          </a:p>
          <a:p>
            <a:r>
              <a:rPr lang="en-US" dirty="0"/>
              <a:t>         11536504,3751351,3831074,12702379,1052567,4625364,</a:t>
            </a:r>
          </a:p>
          <a:p>
            <a:r>
              <a:rPr lang="en-US" dirty="0"/>
              <a:t>         814180,6346105,25145561,2763885,625741,8001024,6724540,</a:t>
            </a:r>
          </a:p>
          <a:p>
            <a:r>
              <a:rPr lang="en-US" dirty="0"/>
              <a:t>         1852994,5686986,563626),</a:t>
            </a:r>
          </a:p>
          <a:p>
            <a:r>
              <a:rPr lang="en-US" dirty="0"/>
              <a:t>  V3 = c(4780125,710249,6392288,</a:t>
            </a:r>
          </a:p>
          <a:p>
            <a:r>
              <a:rPr lang="en-US" dirty="0"/>
              <a:t>         2916031,37254519,5029319,3574147,897937,601767,18804564,</a:t>
            </a:r>
          </a:p>
          <a:p>
            <a:r>
              <a:rPr lang="en-US" dirty="0"/>
              <a:t>         9688729,1360307,1567657,12831572,6484051,3046871,</a:t>
            </a:r>
          </a:p>
          <a:p>
            <a:r>
              <a:rPr lang="en-US" dirty="0"/>
              <a:t>         2853123,4339333,4533487,1328358,5773794,6547785,</a:t>
            </a:r>
          </a:p>
          <a:p>
            <a:r>
              <a:rPr lang="en-US" dirty="0"/>
              <a:t>         9884116,5303927,2968130,5988950,989407,1826305,2700677,</a:t>
            </a:r>
          </a:p>
          <a:p>
            <a:r>
              <a:rPr lang="en-US" dirty="0"/>
              <a:t>         1316462,8791978,2059199,19378144,9535751,672576,</a:t>
            </a:r>
          </a:p>
          <a:p>
            <a:r>
              <a:rPr lang="en-US" dirty="0"/>
              <a:t>         11536751,3751582,3831079,12702868,1052964,4625366,</a:t>
            </a:r>
          </a:p>
          <a:p>
            <a:r>
              <a:rPr lang="en-US" dirty="0"/>
              <a:t>         814198,6346276,25146091,2763891,625737,8001049,6724540,</a:t>
            </a:r>
          </a:p>
          <a:p>
            <a:r>
              <a:rPr lang="en-US" dirty="0"/>
              <a:t>         1853018,5687285,563775)</a:t>
            </a:r>
          </a:p>
          <a:p>
            <a:r>
              <a:rPr lang="en-US" dirty="0"/>
              <a:t>)</a:t>
            </a:r>
          </a:p>
          <a:p>
            <a:r>
              <a:rPr lang="en-US" dirty="0" err="1"/>
              <a:t>state_pop</a:t>
            </a:r>
            <a:r>
              <a:rPr lang="en-US" dirty="0"/>
              <a:t> &lt;- </a:t>
            </a:r>
            <a:r>
              <a:rPr lang="en-US" dirty="0" err="1"/>
              <a:t>state_pop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set_names</a:t>
            </a:r>
            <a:r>
              <a:rPr lang="en-US" dirty="0"/>
              <a:t>(c("state", "census", "estimate")) %&gt;% </a:t>
            </a:r>
          </a:p>
          <a:p>
            <a:r>
              <a:rPr lang="en-US" dirty="0"/>
              <a:t>  mutate(state = </a:t>
            </a:r>
            <a:r>
              <a:rPr lang="en-US" dirty="0" err="1"/>
              <a:t>gsub</a:t>
            </a:r>
            <a:r>
              <a:rPr lang="en-US" dirty="0"/>
              <a:t>(".", "", state, fixed = TRUE),</a:t>
            </a:r>
          </a:p>
          <a:p>
            <a:r>
              <a:rPr lang="en-US" dirty="0"/>
              <a:t>         state = </a:t>
            </a:r>
            <a:r>
              <a:rPr lang="en-US" dirty="0" err="1"/>
              <a:t>tolower</a:t>
            </a:r>
            <a:r>
              <a:rPr lang="en-US" dirty="0"/>
              <a:t>(state))</a:t>
            </a:r>
          </a:p>
          <a:p>
            <a:endParaRPr lang="en-US" dirty="0"/>
          </a:p>
          <a:p>
            <a:r>
              <a:rPr lang="en-US" dirty="0"/>
              <a:t>d &lt;- educ7610::poverty %&gt;% </a:t>
            </a:r>
          </a:p>
          <a:p>
            <a:r>
              <a:rPr lang="en-US" dirty="0"/>
              <a:t>  </a:t>
            </a:r>
            <a:r>
              <a:rPr lang="en-US" dirty="0" err="1"/>
              <a:t>clean_names</a:t>
            </a:r>
            <a:r>
              <a:rPr lang="en-US" dirty="0"/>
              <a:t>() %&gt;% </a:t>
            </a:r>
          </a:p>
          <a:p>
            <a:r>
              <a:rPr lang="en-US" dirty="0"/>
              <a:t>  mutate(state = </a:t>
            </a:r>
            <a:r>
              <a:rPr lang="en-US" dirty="0" err="1"/>
              <a:t>gsub</a:t>
            </a:r>
            <a:r>
              <a:rPr lang="en-US" dirty="0"/>
              <a:t>("_", " ", state, fixed = TRUE),</a:t>
            </a:r>
          </a:p>
          <a:p>
            <a:r>
              <a:rPr lang="en-US" dirty="0"/>
              <a:t>         state = </a:t>
            </a:r>
            <a:r>
              <a:rPr lang="en-US" dirty="0" err="1"/>
              <a:t>tolower</a:t>
            </a:r>
            <a:r>
              <a:rPr lang="en-US" dirty="0"/>
              <a:t>(state)) %&gt;% </a:t>
            </a:r>
          </a:p>
          <a:p>
            <a:r>
              <a:rPr lang="en-US" dirty="0"/>
              <a:t>  mutate(</a:t>
            </a:r>
            <a:r>
              <a:rPr lang="en-US" dirty="0" err="1"/>
              <a:t>high_violence</a:t>
            </a:r>
            <a:r>
              <a:rPr lang="en-US" dirty="0"/>
              <a:t> = </a:t>
            </a:r>
            <a:r>
              <a:rPr lang="en-US" dirty="0" err="1"/>
              <a:t>case_when</a:t>
            </a:r>
            <a:r>
              <a:rPr lang="en-US" dirty="0"/>
              <a:t>(</a:t>
            </a:r>
            <a:r>
              <a:rPr lang="en-US" dirty="0" err="1"/>
              <a:t>violent_crime</a:t>
            </a:r>
            <a:r>
              <a:rPr lang="en-US" dirty="0"/>
              <a:t> &gt; median(</a:t>
            </a:r>
            <a:r>
              <a:rPr lang="en-US" dirty="0" err="1"/>
              <a:t>violent_crime</a:t>
            </a:r>
            <a:r>
              <a:rPr lang="en-US" dirty="0"/>
              <a:t>) ~ "Higher",</a:t>
            </a:r>
          </a:p>
          <a:p>
            <a:r>
              <a:rPr lang="en-US" dirty="0"/>
              <a:t>                                   </a:t>
            </a:r>
            <a:r>
              <a:rPr lang="en-US" dirty="0" err="1"/>
              <a:t>violent_crime</a:t>
            </a:r>
            <a:r>
              <a:rPr lang="en-US" dirty="0"/>
              <a:t> &lt;= median(</a:t>
            </a:r>
            <a:r>
              <a:rPr lang="en-US" dirty="0" err="1"/>
              <a:t>violent_crime</a:t>
            </a:r>
            <a:r>
              <a:rPr lang="en-US" dirty="0"/>
              <a:t>) ~ "Lower"),</a:t>
            </a:r>
          </a:p>
          <a:p>
            <a:r>
              <a:rPr lang="en-US" dirty="0"/>
              <a:t>         </a:t>
            </a:r>
            <a:r>
              <a:rPr lang="en-US" dirty="0" err="1"/>
              <a:t>high_violence</a:t>
            </a:r>
            <a:r>
              <a:rPr lang="en-US" dirty="0"/>
              <a:t> = factor(</a:t>
            </a:r>
            <a:r>
              <a:rPr lang="en-US" dirty="0" err="1"/>
              <a:t>high_violence</a:t>
            </a:r>
            <a:r>
              <a:rPr lang="en-US" dirty="0"/>
              <a:t>, levels = c("Lower", "Higher")),</a:t>
            </a:r>
          </a:p>
          <a:p>
            <a:r>
              <a:rPr lang="en-US" dirty="0"/>
              <a:t>         </a:t>
            </a:r>
            <a:r>
              <a:rPr lang="en-US" dirty="0" err="1"/>
              <a:t>high_teen_birth</a:t>
            </a:r>
            <a:r>
              <a:rPr lang="en-US" dirty="0"/>
              <a:t> = </a:t>
            </a:r>
            <a:r>
              <a:rPr lang="en-US" dirty="0" err="1"/>
              <a:t>case_when</a:t>
            </a:r>
            <a:r>
              <a:rPr lang="en-US" dirty="0"/>
              <a:t>(</a:t>
            </a:r>
            <a:r>
              <a:rPr lang="en-US" dirty="0" err="1"/>
              <a:t>teen_birth</a:t>
            </a:r>
            <a:r>
              <a:rPr lang="en-US" dirty="0"/>
              <a:t> &gt; median(</a:t>
            </a:r>
            <a:r>
              <a:rPr lang="en-US" dirty="0" err="1"/>
              <a:t>teen_birth</a:t>
            </a:r>
            <a:r>
              <a:rPr lang="en-US" dirty="0"/>
              <a:t>) ~ "Higher",</a:t>
            </a:r>
          </a:p>
          <a:p>
            <a:r>
              <a:rPr lang="en-US" dirty="0"/>
              <a:t>                                     </a:t>
            </a:r>
            <a:r>
              <a:rPr lang="en-US" dirty="0" err="1"/>
              <a:t>teen_birth</a:t>
            </a:r>
            <a:r>
              <a:rPr lang="en-US" dirty="0"/>
              <a:t> &lt;= median(</a:t>
            </a:r>
            <a:r>
              <a:rPr lang="en-US" dirty="0" err="1"/>
              <a:t>teen_birth</a:t>
            </a:r>
            <a:r>
              <a:rPr lang="en-US" dirty="0"/>
              <a:t>) ~ "Lower"),</a:t>
            </a:r>
          </a:p>
          <a:p>
            <a:r>
              <a:rPr lang="en-US" dirty="0"/>
              <a:t>         </a:t>
            </a:r>
            <a:r>
              <a:rPr lang="en-US" dirty="0" err="1"/>
              <a:t>high_teen_birth</a:t>
            </a:r>
            <a:r>
              <a:rPr lang="en-US" dirty="0"/>
              <a:t> = factor(</a:t>
            </a:r>
            <a:r>
              <a:rPr lang="en-US" dirty="0" err="1"/>
              <a:t>high_teen_birth</a:t>
            </a:r>
            <a:r>
              <a:rPr lang="en-US" dirty="0"/>
              <a:t>, levels = c("Higher", "Lower")))</a:t>
            </a:r>
          </a:p>
          <a:p>
            <a:endParaRPr lang="en-US" dirty="0"/>
          </a:p>
          <a:p>
            <a:r>
              <a:rPr lang="en-US" dirty="0"/>
              <a:t>d &lt;- </a:t>
            </a:r>
            <a:r>
              <a:rPr lang="en-US" dirty="0" err="1"/>
              <a:t>full_join</a:t>
            </a:r>
            <a:r>
              <a:rPr lang="en-US" dirty="0"/>
              <a:t>(d, </a:t>
            </a:r>
            <a:r>
              <a:rPr lang="en-US" dirty="0" err="1"/>
              <a:t>state_pop</a:t>
            </a:r>
            <a:r>
              <a:rPr lang="en-US" dirty="0"/>
              <a:t>, by = "state")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 </a:t>
            </a:r>
            <a:r>
              <a:rPr lang="en-US" dirty="0" err="1"/>
              <a:t>probit</a:t>
            </a:r>
            <a:endParaRPr lang="en-US" dirty="0"/>
          </a:p>
          <a:p>
            <a:r>
              <a:rPr lang="en-US" dirty="0" err="1"/>
              <a:t>fit_probit</a:t>
            </a:r>
            <a:r>
              <a:rPr lang="en-US" dirty="0"/>
              <a:t> &lt;- </a:t>
            </a:r>
            <a:r>
              <a:rPr lang="en-US" dirty="0" err="1"/>
              <a:t>glm</a:t>
            </a:r>
            <a:r>
              <a:rPr lang="en-US" dirty="0"/>
              <a:t>(</a:t>
            </a:r>
            <a:r>
              <a:rPr lang="en-US" dirty="0" err="1"/>
              <a:t>high_violence</a:t>
            </a:r>
            <a:r>
              <a:rPr lang="en-US" dirty="0"/>
              <a:t> ~ </a:t>
            </a:r>
            <a:r>
              <a:rPr lang="en-US" dirty="0" err="1"/>
              <a:t>poverty_pct</a:t>
            </a:r>
            <a:r>
              <a:rPr lang="en-US" dirty="0"/>
              <a:t> + census + </a:t>
            </a:r>
            <a:r>
              <a:rPr lang="en-US" dirty="0" err="1"/>
              <a:t>high_teen_birth</a:t>
            </a:r>
            <a:r>
              <a:rPr lang="en-US" dirty="0"/>
              <a:t>, data = d, family = binomial(link = "</a:t>
            </a:r>
            <a:r>
              <a:rPr lang="en-US" dirty="0" err="1"/>
              <a:t>probit</a:t>
            </a:r>
            <a:r>
              <a:rPr lang="en-US" dirty="0"/>
              <a:t>"))</a:t>
            </a:r>
          </a:p>
          <a:p>
            <a:r>
              <a:rPr lang="en-US" dirty="0"/>
              <a:t>summary(</a:t>
            </a:r>
            <a:r>
              <a:rPr lang="en-US" dirty="0" err="1"/>
              <a:t>fit_probit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# Get data out of our model and a few other things</a:t>
            </a:r>
          </a:p>
          <a:p>
            <a:r>
              <a:rPr lang="en-US" dirty="0" err="1"/>
              <a:t>fit_data</a:t>
            </a:r>
            <a:r>
              <a:rPr lang="en-US" dirty="0"/>
              <a:t> &lt;- augment(</a:t>
            </a:r>
            <a:r>
              <a:rPr lang="en-US" dirty="0" err="1"/>
              <a:t>fit_probit</a:t>
            </a:r>
            <a:r>
              <a:rPr lang="en-US" dirty="0"/>
              <a:t>)</a:t>
            </a:r>
          </a:p>
          <a:p>
            <a:r>
              <a:rPr lang="en-US" dirty="0" err="1"/>
              <a:t>fit_data</a:t>
            </a:r>
            <a:r>
              <a:rPr lang="en-US" dirty="0"/>
              <a:t> &lt;-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mutate(probs = predict(</a:t>
            </a:r>
            <a:r>
              <a:rPr lang="en-US" dirty="0" err="1"/>
              <a:t>fit_logit</a:t>
            </a:r>
            <a:r>
              <a:rPr lang="en-US" dirty="0"/>
              <a:t>, type = "response"))</a:t>
            </a:r>
          </a:p>
          <a:p>
            <a:endParaRPr lang="en-US" dirty="0"/>
          </a:p>
          <a:p>
            <a:r>
              <a:rPr lang="en-US" dirty="0"/>
              <a:t># show influential points (label top 3)</a:t>
            </a:r>
          </a:p>
          <a:p>
            <a:r>
              <a:rPr lang="en-US" dirty="0"/>
              <a:t>plot(</a:t>
            </a:r>
            <a:r>
              <a:rPr lang="en-US" dirty="0" err="1"/>
              <a:t>fit_logit</a:t>
            </a:r>
            <a:r>
              <a:rPr lang="en-US" dirty="0"/>
              <a:t>, which = 4, </a:t>
            </a:r>
            <a:r>
              <a:rPr lang="en-US" dirty="0" err="1"/>
              <a:t>id.n</a:t>
            </a:r>
            <a:r>
              <a:rPr lang="en-US" dirty="0"/>
              <a:t> = 3)</a:t>
            </a:r>
          </a:p>
          <a:p>
            <a:endParaRPr lang="en-US" dirty="0"/>
          </a:p>
          <a:p>
            <a:r>
              <a:rPr lang="en-US" dirty="0"/>
              <a:t># check predictors with logit</a:t>
            </a:r>
          </a:p>
          <a:p>
            <a:r>
              <a:rPr lang="en-US" dirty="0"/>
              <a:t>c1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</a:t>
            </a:r>
            <a:r>
              <a:rPr lang="en-US" dirty="0" err="1"/>
              <a:t>poverty_pct</a:t>
            </a:r>
            <a:r>
              <a:rPr lang="en-US" dirty="0"/>
              <a:t>, .fitted))+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0.5, alpha = 0.5)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"loess") + 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</a:t>
            </a:r>
          </a:p>
          <a:p>
            <a:r>
              <a:rPr lang="en-US" dirty="0"/>
              <a:t>c2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(census, .fitted))+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0.5, alpha = 0.5)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"loess") + 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</a:t>
            </a:r>
          </a:p>
          <a:p>
            <a:r>
              <a:rPr lang="en-US" dirty="0"/>
              <a:t>c3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</a:t>
            </a:r>
            <a:r>
              <a:rPr lang="en-US" dirty="0" err="1"/>
              <a:t>high_teen_birth</a:t>
            </a:r>
            <a:r>
              <a:rPr lang="en-US" dirty="0"/>
              <a:t>, .fitted))+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0.5, alpha = 0.5)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"loess") + 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</a:t>
            </a:r>
          </a:p>
          <a:p>
            <a:r>
              <a:rPr lang="en-US" dirty="0"/>
              <a:t>library(patchwork)</a:t>
            </a:r>
          </a:p>
          <a:p>
            <a:r>
              <a:rPr lang="en-US" dirty="0"/>
              <a:t>c1 + c2 + c3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 Multicollinearity</a:t>
            </a:r>
          </a:p>
          <a:p>
            <a:r>
              <a:rPr lang="en-US" dirty="0"/>
              <a:t>car::</a:t>
            </a:r>
            <a:r>
              <a:rPr lang="en-US" dirty="0" err="1"/>
              <a:t>vif</a:t>
            </a:r>
            <a:r>
              <a:rPr lang="en-US" dirty="0"/>
              <a:t>(</a:t>
            </a:r>
            <a:r>
              <a:rPr lang="en-US" dirty="0" err="1"/>
              <a:t>fit_logit</a:t>
            </a:r>
            <a:r>
              <a:rPr lang="en-US" dirty="0"/>
              <a:t>)</a:t>
            </a:r>
          </a:p>
          <a:p>
            <a:r>
              <a:rPr lang="en-US" dirty="0"/>
              <a:t># As a rule of thumb, a VIF value that exceeds 5 or 10 indicates a problematic amount of collinearity. In our example, there is no collinearity: all variables have a value of VIF well below 5.</a:t>
            </a:r>
          </a:p>
          <a:p>
            <a:endParaRPr lang="en-US" dirty="0"/>
          </a:p>
          <a:p>
            <a:r>
              <a:rPr lang="en-US" dirty="0"/>
              <a:t># Residuals</a:t>
            </a:r>
          </a:p>
          <a:p>
            <a:r>
              <a:rPr lang="en-US" dirty="0"/>
              <a:t>c4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</a:t>
            </a:r>
            <a:r>
              <a:rPr lang="en-US" dirty="0" err="1"/>
              <a:t>poverty_pct</a:t>
            </a:r>
            <a:r>
              <a:rPr lang="en-US" dirty="0"/>
              <a:t>, .</a:t>
            </a:r>
            <a:r>
              <a:rPr lang="en-US" dirty="0" err="1"/>
              <a:t>std.resid</a:t>
            </a:r>
            <a:r>
              <a:rPr lang="en-US" dirty="0"/>
              <a:t>, color = 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0.5, alpha = 0.5) +</a:t>
            </a:r>
          </a:p>
          <a:p>
            <a:r>
              <a:rPr lang="en-US" dirty="0"/>
              <a:t>  </a:t>
            </a:r>
            <a:r>
              <a:rPr lang="en-US" dirty="0" err="1"/>
              <a:t>geom_hline</a:t>
            </a:r>
            <a:r>
              <a:rPr lang="en-US" dirty="0"/>
              <a:t>(</a:t>
            </a:r>
            <a:r>
              <a:rPr lang="en-US" dirty="0" err="1"/>
              <a:t>yintercept</a:t>
            </a:r>
            <a:r>
              <a:rPr lang="en-US" dirty="0"/>
              <a:t> = 0, </a:t>
            </a:r>
            <a:r>
              <a:rPr lang="en-US" dirty="0" err="1"/>
              <a:t>linetype</a:t>
            </a:r>
            <a:r>
              <a:rPr lang="en-US" dirty="0"/>
              <a:t> = "dashed")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"loess") + 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</a:t>
            </a:r>
          </a:p>
          <a:p>
            <a:r>
              <a:rPr lang="en-US" dirty="0"/>
              <a:t>c5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(census, .</a:t>
            </a:r>
            <a:r>
              <a:rPr lang="en-US" dirty="0" err="1"/>
              <a:t>std.resid</a:t>
            </a:r>
            <a:r>
              <a:rPr lang="en-US" dirty="0"/>
              <a:t>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0.5, alpha = 0.5) +</a:t>
            </a:r>
          </a:p>
          <a:p>
            <a:r>
              <a:rPr lang="en-US" dirty="0"/>
              <a:t>  </a:t>
            </a:r>
            <a:r>
              <a:rPr lang="en-US" dirty="0" err="1"/>
              <a:t>geom_hline</a:t>
            </a:r>
            <a:r>
              <a:rPr lang="en-US" dirty="0"/>
              <a:t>(</a:t>
            </a:r>
            <a:r>
              <a:rPr lang="en-US" dirty="0" err="1"/>
              <a:t>yintercept</a:t>
            </a:r>
            <a:r>
              <a:rPr lang="en-US" dirty="0"/>
              <a:t> = 0, </a:t>
            </a:r>
            <a:r>
              <a:rPr lang="en-US" dirty="0" err="1"/>
              <a:t>linetype</a:t>
            </a:r>
            <a:r>
              <a:rPr lang="en-US" dirty="0"/>
              <a:t> = "dashed")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"loess") + 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</a:t>
            </a:r>
          </a:p>
          <a:p>
            <a:r>
              <a:rPr lang="en-US" dirty="0"/>
              <a:t>c6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</a:t>
            </a:r>
            <a:r>
              <a:rPr lang="en-US" dirty="0" err="1"/>
              <a:t>high_teen_birth</a:t>
            </a:r>
            <a:r>
              <a:rPr lang="en-US" dirty="0"/>
              <a:t>, .</a:t>
            </a:r>
            <a:r>
              <a:rPr lang="en-US" dirty="0" err="1"/>
              <a:t>std.resid</a:t>
            </a:r>
            <a:r>
              <a:rPr lang="en-US" dirty="0"/>
              <a:t>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0.5, alpha = 0.5) +</a:t>
            </a:r>
          </a:p>
          <a:p>
            <a:r>
              <a:rPr lang="en-US" dirty="0"/>
              <a:t>  </a:t>
            </a:r>
            <a:r>
              <a:rPr lang="en-US" dirty="0" err="1"/>
              <a:t>geom_hline</a:t>
            </a:r>
            <a:r>
              <a:rPr lang="en-US" dirty="0"/>
              <a:t>(</a:t>
            </a:r>
            <a:r>
              <a:rPr lang="en-US" dirty="0" err="1"/>
              <a:t>yintercept</a:t>
            </a:r>
            <a:r>
              <a:rPr lang="en-US" dirty="0"/>
              <a:t> = 0, </a:t>
            </a:r>
            <a:r>
              <a:rPr lang="en-US" dirty="0" err="1"/>
              <a:t>linetype</a:t>
            </a:r>
            <a:r>
              <a:rPr lang="en-US" dirty="0"/>
              <a:t> = "dashed")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"loess") + 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</a:t>
            </a:r>
          </a:p>
          <a:p>
            <a:endParaRPr lang="en-US" dirty="0"/>
          </a:p>
          <a:p>
            <a:r>
              <a:rPr lang="en-US" dirty="0"/>
              <a:t>c4 + c5 + c6</a:t>
            </a:r>
          </a:p>
          <a:p>
            <a:endParaRPr lang="en-US" dirty="0"/>
          </a:p>
          <a:p>
            <a:r>
              <a:rPr lang="en-US" dirty="0"/>
              <a:t>hist(fit_data$.</a:t>
            </a:r>
            <a:r>
              <a:rPr lang="en-US" dirty="0" err="1"/>
              <a:t>std.resid</a:t>
            </a:r>
            <a:r>
              <a:rPr lang="en-US" dirty="0"/>
              <a:t>)</a:t>
            </a:r>
          </a:p>
          <a:p>
            <a:r>
              <a:rPr lang="en-US" dirty="0"/>
              <a:t>plot(</a:t>
            </a:r>
            <a:r>
              <a:rPr lang="en-US" dirty="0" err="1"/>
              <a:t>fit_data$.hat</a:t>
            </a:r>
            <a:r>
              <a:rPr lang="en-US" dirty="0"/>
              <a:t>, type = "h")</a:t>
            </a:r>
          </a:p>
          <a:p>
            <a:endParaRPr lang="en-US" dirty="0"/>
          </a:p>
          <a:p>
            <a:r>
              <a:rPr lang="en-US" dirty="0"/>
              <a:t># Accuracy</a:t>
            </a:r>
          </a:p>
          <a:p>
            <a:r>
              <a:rPr lang="en-US" dirty="0"/>
              <a:t>probs &lt;- predict(</a:t>
            </a:r>
            <a:r>
              <a:rPr lang="en-US" dirty="0" err="1"/>
              <a:t>fit_logit</a:t>
            </a:r>
            <a:r>
              <a:rPr lang="en-US" dirty="0"/>
              <a:t>, type = "response")</a:t>
            </a:r>
          </a:p>
          <a:p>
            <a:r>
              <a:rPr lang="en-US" dirty="0"/>
              <a:t>probs01 &lt;- </a:t>
            </a:r>
            <a:r>
              <a:rPr lang="en-US" dirty="0" err="1"/>
              <a:t>ifelse</a:t>
            </a:r>
            <a:r>
              <a:rPr lang="en-US" dirty="0"/>
              <a:t>(probs &gt; .5, "Higher", "Lower")</a:t>
            </a:r>
          </a:p>
          <a:p>
            <a:r>
              <a:rPr lang="en-US" dirty="0"/>
              <a:t>probs01 &lt;- factor(probs01, levels = c("Lower", "Higher"))</a:t>
            </a:r>
          </a:p>
          <a:p>
            <a:r>
              <a:rPr lang="en-US" dirty="0"/>
              <a:t>table(</a:t>
            </a:r>
            <a:r>
              <a:rPr lang="en-US" dirty="0" err="1"/>
              <a:t>fit_data$high_violence</a:t>
            </a:r>
            <a:r>
              <a:rPr lang="en-US" dirty="0"/>
              <a:t>, probs01)</a:t>
            </a:r>
          </a:p>
          <a:p>
            <a:endParaRPr lang="en-US" dirty="0"/>
          </a:p>
          <a:p>
            <a:r>
              <a:rPr lang="en-US" dirty="0"/>
              <a:t>library(</a:t>
            </a:r>
            <a:r>
              <a:rPr lang="en-US" dirty="0" err="1"/>
              <a:t>ROCit</a:t>
            </a:r>
            <a:r>
              <a:rPr lang="en-US" dirty="0"/>
              <a:t>)</a:t>
            </a:r>
          </a:p>
          <a:p>
            <a:r>
              <a:rPr lang="en-US" dirty="0" err="1"/>
              <a:t>measureit</a:t>
            </a:r>
            <a:r>
              <a:rPr lang="en-US" dirty="0"/>
              <a:t>(score = probs,</a:t>
            </a:r>
          </a:p>
          <a:p>
            <a:r>
              <a:rPr lang="en-US" dirty="0"/>
              <a:t>          class = </a:t>
            </a:r>
            <a:r>
              <a:rPr lang="en-US" dirty="0" err="1"/>
              <a:t>fit_data$high_violence</a:t>
            </a:r>
            <a:r>
              <a:rPr lang="en-US" dirty="0"/>
              <a:t>,</a:t>
            </a:r>
          </a:p>
          <a:p>
            <a:r>
              <a:rPr lang="en-US" dirty="0"/>
              <a:t>          measure = c("ACC", "MIS", "SENS", "SPEC", "PPV", "NPV"))</a:t>
            </a:r>
          </a:p>
          <a:p>
            <a:endParaRPr lang="en-US" dirty="0"/>
          </a:p>
          <a:p>
            <a:r>
              <a:rPr lang="en-US" dirty="0" err="1"/>
              <a:t>binomial_smooth</a:t>
            </a:r>
            <a:r>
              <a:rPr lang="en-US" dirty="0"/>
              <a:t> &lt;- function(...) {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glm</a:t>
            </a:r>
            <a:r>
              <a:rPr lang="en-US" dirty="0"/>
              <a:t>", </a:t>
            </a:r>
            <a:r>
              <a:rPr lang="en-US" dirty="0" err="1"/>
              <a:t>method.args</a:t>
            </a:r>
            <a:r>
              <a:rPr lang="en-US" dirty="0"/>
              <a:t> = list(family = "binomial"), ...)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p1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</a:t>
            </a:r>
            <a:r>
              <a:rPr lang="en-US" dirty="0" err="1"/>
              <a:t>poverty_pct</a:t>
            </a:r>
            <a:r>
              <a:rPr lang="en-US" dirty="0"/>
              <a:t>, probs))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(y = </a:t>
            </a:r>
            <a:r>
              <a:rPr lang="en-US" dirty="0" err="1"/>
              <a:t>as.numeric</a:t>
            </a:r>
            <a:r>
              <a:rPr lang="en-US" dirty="0"/>
              <a:t>(</a:t>
            </a:r>
            <a:r>
              <a:rPr lang="en-US" dirty="0" err="1"/>
              <a:t>high_violence</a:t>
            </a:r>
            <a:r>
              <a:rPr lang="en-US" dirty="0"/>
              <a:t>)-1)) +</a:t>
            </a:r>
          </a:p>
          <a:p>
            <a:r>
              <a:rPr lang="en-US" dirty="0"/>
              <a:t>  </a:t>
            </a:r>
            <a:r>
              <a:rPr lang="en-US" dirty="0" err="1"/>
              <a:t>binomial_smooth</a:t>
            </a:r>
            <a:r>
              <a:rPr lang="en-US" dirty="0"/>
              <a:t>() +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+</a:t>
            </a:r>
          </a:p>
          <a:p>
            <a:r>
              <a:rPr lang="en-US" dirty="0"/>
              <a:t>  labs(x = "Percentage Poverty",</a:t>
            </a:r>
          </a:p>
          <a:p>
            <a:r>
              <a:rPr lang="en-US" dirty="0"/>
              <a:t>       y = "Predicted Probability")</a:t>
            </a:r>
          </a:p>
          <a:p>
            <a:r>
              <a:rPr lang="en-US" dirty="0"/>
              <a:t>p2 = </a:t>
            </a:r>
            <a:r>
              <a:rPr lang="en-US" dirty="0" err="1"/>
              <a:t>fit_data</a:t>
            </a:r>
            <a:r>
              <a:rPr lang="en-US" dirty="0"/>
              <a:t>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</a:t>
            </a:r>
            <a:r>
              <a:rPr lang="en-US" dirty="0" err="1"/>
              <a:t>as.numeric</a:t>
            </a:r>
            <a:r>
              <a:rPr lang="en-US" dirty="0"/>
              <a:t>(</a:t>
            </a:r>
            <a:r>
              <a:rPr lang="en-US" dirty="0" err="1"/>
              <a:t>high_teen_birth</a:t>
            </a:r>
            <a:r>
              <a:rPr lang="en-US" dirty="0"/>
              <a:t>)-1, probs)) +</a:t>
            </a:r>
          </a:p>
          <a:p>
            <a:r>
              <a:rPr lang="en-US" dirty="0"/>
              <a:t>  </a:t>
            </a:r>
            <a:r>
              <a:rPr lang="en-US" dirty="0" err="1"/>
              <a:t>geom_jitter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(y = </a:t>
            </a:r>
            <a:r>
              <a:rPr lang="en-US" dirty="0" err="1"/>
              <a:t>as.numeric</a:t>
            </a:r>
            <a:r>
              <a:rPr lang="en-US" dirty="0"/>
              <a:t>(</a:t>
            </a:r>
            <a:r>
              <a:rPr lang="en-US" dirty="0" err="1"/>
              <a:t>high_violence</a:t>
            </a:r>
            <a:r>
              <a:rPr lang="en-US" dirty="0"/>
              <a:t>)-1),</a:t>
            </a:r>
          </a:p>
          <a:p>
            <a:r>
              <a:rPr lang="en-US" dirty="0"/>
              <a:t>              width = .2, height = .1) +</a:t>
            </a:r>
          </a:p>
          <a:p>
            <a:r>
              <a:rPr lang="en-US" dirty="0"/>
              <a:t>  </a:t>
            </a:r>
            <a:r>
              <a:rPr lang="en-US" dirty="0" err="1"/>
              <a:t>binomial_smooth</a:t>
            </a:r>
            <a:r>
              <a:rPr lang="en-US" dirty="0"/>
              <a:t>() +</a:t>
            </a:r>
          </a:p>
          <a:p>
            <a:r>
              <a:rPr lang="en-US" dirty="0"/>
              <a:t>  </a:t>
            </a:r>
            <a:r>
              <a:rPr lang="en-US" dirty="0" err="1"/>
              <a:t>theme_bw</a:t>
            </a:r>
            <a:r>
              <a:rPr lang="en-US" dirty="0"/>
              <a:t>() +</a:t>
            </a:r>
          </a:p>
          <a:p>
            <a:r>
              <a:rPr lang="en-US" dirty="0"/>
              <a:t>  labs(x = "Teen Birth Rate",</a:t>
            </a:r>
          </a:p>
          <a:p>
            <a:r>
              <a:rPr lang="en-US" dirty="0"/>
              <a:t>       y = "Predicted Probability")</a:t>
            </a:r>
          </a:p>
          <a:p>
            <a:r>
              <a:rPr lang="en-US"/>
              <a:t>p1 + p2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stats.idre.ucla.edu</a:t>
            </a:r>
            <a:r>
              <a:rPr lang="en-US" dirty="0"/>
              <a:t>/</a:t>
            </a:r>
            <a:r>
              <a:rPr lang="en-US" dirty="0" err="1"/>
              <a:t>stata</a:t>
            </a:r>
            <a:r>
              <a:rPr lang="en-US" dirty="0"/>
              <a:t>/output/</a:t>
            </a:r>
            <a:r>
              <a:rPr lang="en-US" dirty="0" err="1"/>
              <a:t>poisson</a:t>
            </a:r>
            <a:r>
              <a:rPr lang="en-US" dirty="0"/>
              <a:t>-regression/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1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stats.stackexchange.com</a:t>
            </a:r>
            <a:r>
              <a:rPr lang="en-US" dirty="0"/>
              <a:t>/questions/63350/how-to-interpret-the-coefficients-from-a-beta-regression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stats.stackexchange.com</a:t>
            </a:r>
            <a:r>
              <a:rPr lang="en-US" dirty="0"/>
              <a:t>/questions/63350/how-to-interpret-the-coefficients-from-a-beta-regression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70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stats.stackexchange.com</a:t>
            </a:r>
            <a:r>
              <a:rPr lang="en-US" dirty="0"/>
              <a:t>/questions/63350/how-to-interpret-the-coefficients-from-a-beta-regression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4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stats.stackexchange.com</a:t>
            </a:r>
            <a:r>
              <a:rPr lang="en-US" dirty="0"/>
              <a:t>/questions/63350/how-to-interpret-the-coefficients-from-a-beta-regression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6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Simon Berger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7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x1 + x2 + 2*x1*x2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mutate(x2_cat = factor(x2))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y, group = x2_cat, color = x2_cat))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Probit</a:t>
            </a:r>
            <a:r>
              <a:rPr lang="en-US" dirty="0"/>
              <a:t> is related to the normal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stats.idre.ucla.edu</a:t>
            </a:r>
            <a:r>
              <a:rPr lang="en-US" dirty="0"/>
              <a:t>/</a:t>
            </a:r>
            <a:r>
              <a:rPr lang="en-US" dirty="0" err="1"/>
              <a:t>stata</a:t>
            </a:r>
            <a:r>
              <a:rPr lang="en-US" dirty="0"/>
              <a:t>/output/</a:t>
            </a:r>
            <a:r>
              <a:rPr lang="en-US" dirty="0" err="1"/>
              <a:t>probit</a:t>
            </a:r>
            <a:r>
              <a:rPr lang="en-US" dirty="0"/>
              <a:t>-regression/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2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stats.idre.ucla.edu</a:t>
            </a:r>
            <a:r>
              <a:rPr lang="en-US" dirty="0"/>
              <a:t>/</a:t>
            </a:r>
            <a:r>
              <a:rPr lang="en-US" dirty="0" err="1"/>
              <a:t>stata</a:t>
            </a:r>
            <a:r>
              <a:rPr lang="en-US" dirty="0"/>
              <a:t>/output/</a:t>
            </a:r>
            <a:r>
              <a:rPr lang="en-US" dirty="0" err="1"/>
              <a:t>poisson</a:t>
            </a:r>
            <a:r>
              <a:rPr lang="en-US" dirty="0"/>
              <a:t>-regression/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2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companion.org/handbook/J_02.html" TargetMode="External"/><Relationship Id="rId2" Type="http://schemas.openxmlformats.org/officeDocument/2006/relationships/hyperlink" Target="https://stats.idre.ucla.edu/r/dae/poisson-regress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idre.ucla.edu/r/dae/zip/#:~:text=Zero%2Dinflated%20poisson%20regression%20is,zeros%20can%20be%20modeled%20independently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6"/>
            </a:gs>
            <a:gs pos="100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667641"/>
            <a:ext cx="10543505" cy="2467751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chemeClr val="bg2"/>
                </a:solidFill>
                <a:latin typeface="Georgia" panose="02040502050405020303" pitchFamily="18" charset="0"/>
              </a:rPr>
              <a:t>Other GLMs</a:t>
            </a:r>
            <a:br>
              <a:rPr lang="en-US" sz="8800" b="1" dirty="0">
                <a:solidFill>
                  <a:schemeClr val="bg2"/>
                </a:solidFill>
                <a:latin typeface="Georgia" panose="02040502050405020303" pitchFamily="18" charset="0"/>
              </a:rPr>
            </a:br>
            <a:r>
              <a:rPr lang="en-US" sz="3200" b="1" dirty="0" err="1">
                <a:solidFill>
                  <a:schemeClr val="bg2"/>
                </a:solidFill>
                <a:latin typeface="Georgia" panose="02040502050405020303" pitchFamily="18" charset="0"/>
              </a:rPr>
              <a:t>Probit</a:t>
            </a:r>
            <a:r>
              <a:rPr lang="en-US" sz="3200" b="1" dirty="0">
                <a:solidFill>
                  <a:schemeClr val="bg2"/>
                </a:solidFill>
                <a:latin typeface="Georgia" panose="02040502050405020303" pitchFamily="18" charset="0"/>
              </a:rPr>
              <a:t>, Poisson, Beta, Zero-Inflated Regressions</a:t>
            </a:r>
            <a:endParaRPr lang="en-US" sz="8800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611143"/>
            <a:ext cx="9144000" cy="91844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Tyson S. Barrett, PhD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Updated by Carly Fox</a:t>
            </a:r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667641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EDUC 7610</a:t>
            </a:r>
          </a:p>
        </p:txBody>
      </p:sp>
    </p:spTree>
    <p:extLst>
      <p:ext uri="{BB962C8B-B14F-4D97-AF65-F5344CB8AC3E}">
        <p14:creationId xmlns:p14="http://schemas.microsoft.com/office/powerpoint/2010/main" val="10994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Georgia" panose="02040502050405020303" pitchFamily="18" charset="0"/>
              </a:rPr>
              <a:t>Poisson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7619" y="1182332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count outcomes (counts without a ton of zero counts)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033612" y="1984521"/>
                <a:ext cx="778950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solidFill>
                      <a:schemeClr val="bg1">
                        <a:lumMod val="95000"/>
                      </a:schemeClr>
                    </a:solidFill>
                  </a:rPr>
                  <a:t>log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12" y="1984521"/>
                <a:ext cx="7789505" cy="738664"/>
              </a:xfrm>
              <a:prstGeom prst="rect">
                <a:avLst/>
              </a:prstGeom>
              <a:blipFill>
                <a:blip r:embed="rId3"/>
                <a:stretch>
                  <a:fillRect l="-4560" t="-25862" r="-65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FF391A2-21A1-5D46-B561-2C5D882FA705}"/>
              </a:ext>
            </a:extLst>
          </p:cNvPr>
          <p:cNvSpPr/>
          <p:nvPr/>
        </p:nvSpPr>
        <p:spPr>
          <a:xfrm>
            <a:off x="288131" y="4086165"/>
            <a:ext cx="11615737" cy="21159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Interpretation</a:t>
            </a:r>
          </a:p>
          <a:p>
            <a:endParaRPr lang="en-US" sz="1000" dirty="0"/>
          </a:p>
          <a:p>
            <a:r>
              <a:rPr lang="en-US" sz="2000" dirty="0"/>
              <a:t>Just like logistic, can get average marginal effects. </a:t>
            </a:r>
          </a:p>
          <a:p>
            <a:endParaRPr lang="en-US" sz="900" dirty="0"/>
          </a:p>
          <a:p>
            <a:r>
              <a:rPr lang="en-US" sz="2000" dirty="0"/>
              <a:t>The AME is interpreted as: “For a one-unit year increase in education, there is an associated .09 hour decrease in hours of watching tv per day.”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2ECFECE-24BE-C74C-870A-CAB18A943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8" t="4800"/>
          <a:stretch/>
        </p:blipFill>
        <p:spPr>
          <a:xfrm>
            <a:off x="1814661" y="2084694"/>
            <a:ext cx="8227406" cy="13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Beta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7619" y="1182332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bounded outcomes (e.g., between 0 and 100)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1468961" y="1936706"/>
                <a:ext cx="852425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𝑙𝑜𝑔𝑖𝑡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61" y="1936706"/>
                <a:ext cx="8524257" cy="738664"/>
              </a:xfrm>
              <a:prstGeom prst="rect">
                <a:avLst/>
              </a:prstGeom>
              <a:blipFill>
                <a:blip r:embed="rId3"/>
                <a:stretch>
                  <a:fillRect l="-1935" t="-6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DAA3E1-8FC0-AB41-91BB-CC90B3E01141}"/>
              </a:ext>
            </a:extLst>
          </p:cNvPr>
          <p:cNvCxnSpPr>
            <a:cxnSpLocks/>
          </p:cNvCxnSpPr>
          <p:nvPr/>
        </p:nvCxnSpPr>
        <p:spPr>
          <a:xfrm flipH="1">
            <a:off x="9660599" y="1679311"/>
            <a:ext cx="869230" cy="4499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E44115-24A3-A646-95C9-2A587C378B55}"/>
              </a:ext>
            </a:extLst>
          </p:cNvPr>
          <p:cNvSpPr txBox="1"/>
          <p:nvPr/>
        </p:nvSpPr>
        <p:spPr>
          <a:xfrm>
            <a:off x="8843117" y="1094536"/>
            <a:ext cx="28598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Beta distributed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91CF1-1F10-8A4C-99E5-D5FA1986541A}"/>
              </a:ext>
            </a:extLst>
          </p:cNvPr>
          <p:cNvSpPr txBox="1"/>
          <p:nvPr/>
        </p:nvSpPr>
        <p:spPr>
          <a:xfrm>
            <a:off x="373856" y="3050128"/>
            <a:ext cx="11444287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This is a super flexible distribution for basically any type of bounded outcome.</a:t>
            </a:r>
          </a:p>
          <a:p>
            <a:pPr algn="ctr"/>
            <a:endParaRPr lang="en-US" sz="1600" dirty="0"/>
          </a:p>
          <a:p>
            <a:pPr algn="ctr"/>
            <a:r>
              <a:rPr lang="en-US" sz="3600" dirty="0"/>
              <a:t>Outcome cannot be at the bounds (e.g., 0 or 100 can be be everything in between). If it is at the bounds, we have to make a small adjustments to the outcome.</a:t>
            </a:r>
          </a:p>
        </p:txBody>
      </p:sp>
    </p:spTree>
    <p:extLst>
      <p:ext uri="{BB962C8B-B14F-4D97-AF65-F5344CB8AC3E}">
        <p14:creationId xmlns:p14="http://schemas.microsoft.com/office/powerpoint/2010/main" val="278393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6" y="388047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Beta </a:t>
            </a:r>
            <a:b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Distribution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DAA3E1-8FC0-AB41-91BB-CC90B3E01141}"/>
              </a:ext>
            </a:extLst>
          </p:cNvPr>
          <p:cNvCxnSpPr>
            <a:cxnSpLocks/>
          </p:cNvCxnSpPr>
          <p:nvPr/>
        </p:nvCxnSpPr>
        <p:spPr>
          <a:xfrm flipH="1">
            <a:off x="9660599" y="1679311"/>
            <a:ext cx="869230" cy="4499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E44115-24A3-A646-95C9-2A587C378B55}"/>
              </a:ext>
            </a:extLst>
          </p:cNvPr>
          <p:cNvSpPr txBox="1"/>
          <p:nvPr/>
        </p:nvSpPr>
        <p:spPr>
          <a:xfrm>
            <a:off x="8843117" y="1094536"/>
            <a:ext cx="28598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Beta distributed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48375BE-00EB-294C-95E5-977F2CD8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43" y="234853"/>
            <a:ext cx="8524257" cy="6612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19AAD-FAA3-984F-9403-126B503856DA}"/>
              </a:ext>
            </a:extLst>
          </p:cNvPr>
          <p:cNvSpPr txBox="1"/>
          <p:nvPr/>
        </p:nvSpPr>
        <p:spPr>
          <a:xfrm>
            <a:off x="348336" y="2414588"/>
            <a:ext cx="3237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Note the A and B are parameters that the regression model estimates based on the data</a:t>
            </a:r>
          </a:p>
        </p:txBody>
      </p:sp>
    </p:spTree>
    <p:extLst>
      <p:ext uri="{BB962C8B-B14F-4D97-AF65-F5344CB8AC3E}">
        <p14:creationId xmlns:p14="http://schemas.microsoft.com/office/powerpoint/2010/main" val="319444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Beta Regression</a:t>
            </a: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5015752F-3F7B-A348-A29B-BE7F0CAB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62" y="1234140"/>
            <a:ext cx="7653338" cy="52587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CBE9D4-805A-AF4C-8373-FA1F7227F1AA}"/>
              </a:ext>
            </a:extLst>
          </p:cNvPr>
          <p:cNvSpPr/>
          <p:nvPr/>
        </p:nvSpPr>
        <p:spPr>
          <a:xfrm>
            <a:off x="200026" y="1714500"/>
            <a:ext cx="4014787" cy="4571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Interpretation</a:t>
            </a:r>
          </a:p>
          <a:p>
            <a:endParaRPr lang="en-US" sz="900" dirty="0"/>
          </a:p>
          <a:p>
            <a:r>
              <a:rPr lang="en-US" sz="2000" dirty="0"/>
              <a:t>The coefficients are the exact same as in logistic regression, meaning we can get the Odds Ratio, AME, and Predicted Probabilities.</a:t>
            </a:r>
          </a:p>
          <a:p>
            <a:endParaRPr lang="en-US" sz="2000" dirty="0"/>
          </a:p>
          <a:p>
            <a:r>
              <a:rPr lang="en-US" sz="2000" dirty="0"/>
              <a:t>For example, a one year increase in  education was associated with a exp(.1717) = 1.187 increase in the odds of that the person got all question correct.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F625F-C722-A848-B631-5E178801586C}"/>
              </a:ext>
            </a:extLst>
          </p:cNvPr>
          <p:cNvSpPr txBox="1"/>
          <p:nvPr/>
        </p:nvSpPr>
        <p:spPr>
          <a:xfrm>
            <a:off x="0" y="6512168"/>
            <a:ext cx="352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Note, this uses the </a:t>
            </a:r>
            <a:r>
              <a:rPr lang="en-US" i="1" dirty="0" err="1"/>
              <a:t>betareg</a:t>
            </a:r>
            <a:r>
              <a:rPr lang="en-US" i="1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49457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Beta Regression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CBE9D4-805A-AF4C-8373-FA1F7227F1AA}"/>
              </a:ext>
            </a:extLst>
          </p:cNvPr>
          <p:cNvSpPr/>
          <p:nvPr/>
        </p:nvSpPr>
        <p:spPr>
          <a:xfrm>
            <a:off x="838199" y="4107196"/>
            <a:ext cx="10181493" cy="18641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Interpretation</a:t>
            </a:r>
          </a:p>
          <a:p>
            <a:endParaRPr lang="en-US" sz="900" dirty="0"/>
          </a:p>
          <a:p>
            <a:r>
              <a:rPr lang="en-US" sz="2000" dirty="0"/>
              <a:t>The AME is interpreted as: “For a one-year increase in education, there was an associated .04 unit increase in the outcome. That is, for every one-year increase in education, the individual got 4 percentage points higher on the political knowledge scale.”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1E118-630C-7147-96E8-E215A6A5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39" y="2147455"/>
            <a:ext cx="8207322" cy="153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0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Georgia" panose="02040502050405020303" pitchFamily="18" charset="0"/>
              </a:rPr>
              <a:t>Zero-Inflated Count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7619" y="1182332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counts with tons of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529AB0-AA4D-3B48-9E23-A38D73A39601}"/>
                  </a:ext>
                </a:extLst>
              </p:cNvPr>
              <p:cNvSpPr txBox="1"/>
              <p:nvPr/>
            </p:nvSpPr>
            <p:spPr>
              <a:xfrm>
                <a:off x="1790900" y="2022013"/>
                <a:ext cx="80821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529AB0-AA4D-3B48-9E23-A38D73A39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00" y="2022013"/>
                <a:ext cx="8082149" cy="738664"/>
              </a:xfrm>
              <a:prstGeom prst="rect">
                <a:avLst/>
              </a:prstGeom>
              <a:blipFill>
                <a:blip r:embed="rId3"/>
                <a:stretch>
                  <a:fillRect l="-2041" t="-6780" r="-157" b="-3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76316F-5F9F-F14B-B3B6-70B28AD4CA70}"/>
              </a:ext>
            </a:extLst>
          </p:cNvPr>
          <p:cNvCxnSpPr>
            <a:cxnSpLocks/>
          </p:cNvCxnSpPr>
          <p:nvPr/>
        </p:nvCxnSpPr>
        <p:spPr>
          <a:xfrm flipH="1">
            <a:off x="9660599" y="1717589"/>
            <a:ext cx="212450" cy="41163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4B30EF-9926-8249-88FE-89FE613011E8}"/>
              </a:ext>
            </a:extLst>
          </p:cNvPr>
          <p:cNvSpPr txBox="1"/>
          <p:nvPr/>
        </p:nvSpPr>
        <p:spPr>
          <a:xfrm>
            <a:off x="8494769" y="1196443"/>
            <a:ext cx="373352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Binomial and Poisson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FBB6A-72C5-8941-90B3-F598CC1CF507}"/>
              </a:ext>
            </a:extLst>
          </p:cNvPr>
          <p:cNvSpPr txBox="1"/>
          <p:nvPr/>
        </p:nvSpPr>
        <p:spPr>
          <a:xfrm>
            <a:off x="1452628" y="3673582"/>
            <a:ext cx="928674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When your outcome is a count outcome but many people have zeros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B6AAB-CC5E-544F-837B-8D837AA616E4}"/>
              </a:ext>
            </a:extLst>
          </p:cNvPr>
          <p:cNvSpPr/>
          <p:nvPr/>
        </p:nvSpPr>
        <p:spPr>
          <a:xfrm>
            <a:off x="-2" y="6211669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roximaNova"/>
              </a:rPr>
              <a:t>Another option: </a:t>
            </a:r>
            <a:r>
              <a:rPr lang="en-US" b="1" dirty="0">
                <a:solidFill>
                  <a:srgbClr val="333333"/>
                </a:solidFill>
                <a:latin typeface="ProximaNova"/>
              </a:rPr>
              <a:t>Zero-inflated Negative Binomial Regression </a:t>
            </a:r>
            <a:r>
              <a:rPr lang="en-US" dirty="0">
                <a:solidFill>
                  <a:srgbClr val="333333"/>
                </a:solidFill>
                <a:latin typeface="ProximaNova"/>
              </a:rPr>
              <a:t>– Negative binomial regression does better with over dispersed data, i.e. variance much larger than the mean.</a:t>
            </a:r>
            <a:endParaRPr lang="en-US" b="0" i="0" u="none" strike="noStrike" dirty="0">
              <a:solidFill>
                <a:srgbClr val="333333"/>
              </a:solidFill>
              <a:effectLst/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297754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CBE9D4-805A-AF4C-8373-FA1F7227F1AA}"/>
              </a:ext>
            </a:extLst>
          </p:cNvPr>
          <p:cNvSpPr/>
          <p:nvPr/>
        </p:nvSpPr>
        <p:spPr>
          <a:xfrm>
            <a:off x="428626" y="2543175"/>
            <a:ext cx="4014787" cy="26288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Interpretation</a:t>
            </a:r>
          </a:p>
          <a:p>
            <a:endParaRPr lang="en-US" sz="900" dirty="0"/>
          </a:p>
          <a:p>
            <a:r>
              <a:rPr lang="en-US" sz="2000" dirty="0"/>
              <a:t>There are two parts, the count model and the zero-inflation model. The count model is interpreted like Poisson while the zero-inflated is just like logistic.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F625F-C722-A848-B631-5E178801586C}"/>
              </a:ext>
            </a:extLst>
          </p:cNvPr>
          <p:cNvSpPr txBox="1"/>
          <p:nvPr/>
        </p:nvSpPr>
        <p:spPr>
          <a:xfrm>
            <a:off x="0" y="6512168"/>
            <a:ext cx="314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Note, this uses the </a:t>
            </a:r>
            <a:r>
              <a:rPr lang="en-US" i="1" dirty="0" err="1"/>
              <a:t>pscl</a:t>
            </a:r>
            <a:r>
              <a:rPr lang="en-US" i="1" dirty="0"/>
              <a:t> package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EE06B0-1D4F-9349-9B6D-5B1CA5A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Georgia" panose="02040502050405020303" pitchFamily="18" charset="0"/>
              </a:rPr>
              <a:t>Zero-Inflated Count Regression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594EA-E4D3-0940-8C93-389C12182FCF}"/>
              </a:ext>
            </a:extLst>
          </p:cNvPr>
          <p:cNvSpPr txBox="1"/>
          <p:nvPr/>
        </p:nvSpPr>
        <p:spPr>
          <a:xfrm>
            <a:off x="838199" y="1146143"/>
            <a:ext cx="676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information on the data: https://</a:t>
            </a:r>
            <a:r>
              <a:rPr lang="en-US" dirty="0" err="1"/>
              <a:t>stats.idre.ucla.edu</a:t>
            </a:r>
            <a:r>
              <a:rPr lang="en-US" dirty="0"/>
              <a:t>/r/</a:t>
            </a:r>
            <a:r>
              <a:rPr lang="en-US" dirty="0" err="1"/>
              <a:t>dae</a:t>
            </a:r>
            <a:r>
              <a:rPr lang="en-US" dirty="0"/>
              <a:t>/</a:t>
            </a:r>
            <a:r>
              <a:rPr lang="en-US" dirty="0" err="1"/>
              <a:t>zinb</a:t>
            </a:r>
            <a:r>
              <a:rPr lang="en-US" dirty="0"/>
              <a:t>/ </a:t>
            </a:r>
          </a:p>
        </p:txBody>
      </p:sp>
      <p:pic>
        <p:nvPicPr>
          <p:cNvPr id="13" name="Picture 12" descr="A screenshot of text&#10;&#10;Description automatically generated">
            <a:extLst>
              <a:ext uri="{FF2B5EF4-FFF2-40B4-BE49-F238E27FC236}">
                <a16:creationId xmlns:a16="http://schemas.microsoft.com/office/drawing/2014/main" id="{15A7DB13-5C88-EA4A-B195-BCBB6AB7A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88"/>
          <a:stretch/>
        </p:blipFill>
        <p:spPr>
          <a:xfrm>
            <a:off x="4994470" y="1426879"/>
            <a:ext cx="7197530" cy="54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5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CBE9D4-805A-AF4C-8373-FA1F7227F1AA}"/>
              </a:ext>
            </a:extLst>
          </p:cNvPr>
          <p:cNvSpPr/>
          <p:nvPr/>
        </p:nvSpPr>
        <p:spPr>
          <a:xfrm>
            <a:off x="838199" y="4213347"/>
            <a:ext cx="10344149" cy="1904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Interpretation</a:t>
            </a:r>
          </a:p>
          <a:p>
            <a:endParaRPr lang="en-US" sz="900" dirty="0"/>
          </a:p>
          <a:p>
            <a:r>
              <a:rPr lang="en-US" sz="2000" dirty="0"/>
              <a:t>The AME combines both parts into one estimate. For example, for a one-unit increase in persons, there is a 3.2 increase in the count of fish caught.  Or, for a one-unit increase in children, there is a 4.9 unit decrease in the count of fish caught (no surprise!).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F625F-C722-A848-B631-5E178801586C}"/>
              </a:ext>
            </a:extLst>
          </p:cNvPr>
          <p:cNvSpPr txBox="1"/>
          <p:nvPr/>
        </p:nvSpPr>
        <p:spPr>
          <a:xfrm>
            <a:off x="0" y="6512168"/>
            <a:ext cx="314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Note, this uses the </a:t>
            </a:r>
            <a:r>
              <a:rPr lang="en-US" i="1" dirty="0" err="1"/>
              <a:t>pscl</a:t>
            </a:r>
            <a:r>
              <a:rPr lang="en-US" i="1" dirty="0"/>
              <a:t> package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EE06B0-1D4F-9349-9B6D-5B1CA5A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Georgia" panose="02040502050405020303" pitchFamily="18" charset="0"/>
              </a:rPr>
              <a:t>Zero-Inflated Count Regression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5B4569-EDC9-DB4D-9082-64B3BC98FA5C}"/>
              </a:ext>
            </a:extLst>
          </p:cNvPr>
          <p:cNvSpPr/>
          <p:nvPr/>
        </p:nvSpPr>
        <p:spPr>
          <a:xfrm>
            <a:off x="838199" y="1332346"/>
            <a:ext cx="841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margins::margins(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fit_zero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vce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"bootstrap") %&gt;% summary()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5BB06A-6226-AA47-A81F-0CE23139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9" y="2470392"/>
            <a:ext cx="7193262" cy="15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There Are Many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694951"/>
            <a:ext cx="1018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Regression is so flexible that it can be used for so many situations, we are only introducing some of the common ones 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24CB8-4018-8D43-9445-954B9921F770}"/>
              </a:ext>
            </a:extLst>
          </p:cNvPr>
          <p:cNvSpPr txBox="1"/>
          <p:nvPr/>
        </p:nvSpPr>
        <p:spPr>
          <a:xfrm>
            <a:off x="838198" y="3962442"/>
            <a:ext cx="567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Structural Equation Modeling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D0E08-3761-BD44-8486-CC37F6044B4E}"/>
              </a:ext>
            </a:extLst>
          </p:cNvPr>
          <p:cNvSpPr txBox="1"/>
          <p:nvPr/>
        </p:nvSpPr>
        <p:spPr>
          <a:xfrm>
            <a:off x="838198" y="4885954"/>
            <a:ext cx="3258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Survival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F6119-E642-164B-9A14-405818D0FA14}"/>
              </a:ext>
            </a:extLst>
          </p:cNvPr>
          <p:cNvSpPr txBox="1"/>
          <p:nvPr/>
        </p:nvSpPr>
        <p:spPr>
          <a:xfrm>
            <a:off x="6968835" y="4008608"/>
            <a:ext cx="438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Multilevel Modeling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95C7D-87F0-6448-9B3B-B99A3CE5EECB}"/>
              </a:ext>
            </a:extLst>
          </p:cNvPr>
          <p:cNvSpPr txBox="1"/>
          <p:nvPr/>
        </p:nvSpPr>
        <p:spPr>
          <a:xfrm>
            <a:off x="6968835" y="4885770"/>
            <a:ext cx="438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Other GLMs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F07B50-8DB4-D04E-A7A8-FB856B81F9A0}"/>
              </a:ext>
            </a:extLst>
          </p:cNvPr>
          <p:cNvSpPr txBox="1"/>
          <p:nvPr/>
        </p:nvSpPr>
        <p:spPr>
          <a:xfrm>
            <a:off x="838198" y="5809466"/>
            <a:ext cx="438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Factor Analyses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39E350-ED0E-5F46-A083-381FCA90F34E}"/>
              </a:ext>
            </a:extLst>
          </p:cNvPr>
          <p:cNvSpPr txBox="1"/>
          <p:nvPr/>
        </p:nvSpPr>
        <p:spPr>
          <a:xfrm>
            <a:off x="6968834" y="5809465"/>
            <a:ext cx="438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6351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35F4-5085-4BFC-82B0-105AE42A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Check out these Resources!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9A6D-A4AD-4F8B-8712-1DF8BC94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Poisson Regression in R Tutorial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More on Beta Regression with some Examples in 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Zero-Inflated Count Regression in R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Review The Gist of GLMs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model the expected value of the model in a different way than regular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blipFill>
                <a:blip r:embed="rId3"/>
                <a:stretch>
                  <a:fillRect l="-1342" t="-6780" r="-16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/>
          <p:nvPr/>
        </p:nvCxnSpPr>
        <p:spPr>
          <a:xfrm flipV="1">
            <a:off x="1570892" y="3351201"/>
            <a:ext cx="577690" cy="55258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539261" y="3867127"/>
            <a:ext cx="2343911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Link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12503-1211-4A43-A823-0BAF7E60701F}"/>
              </a:ext>
            </a:extLst>
          </p:cNvPr>
          <p:cNvSpPr txBox="1"/>
          <p:nvPr/>
        </p:nvSpPr>
        <p:spPr>
          <a:xfrm>
            <a:off x="2148582" y="5437109"/>
            <a:ext cx="333200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Outcome response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27E35C-98A4-D448-9BA4-B3C485EA382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153508" y="3351201"/>
            <a:ext cx="661075" cy="20859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A125E7-3AF2-4D4E-859E-11D9039E0E16}"/>
              </a:ext>
            </a:extLst>
          </p:cNvPr>
          <p:cNvSpPr txBox="1"/>
          <p:nvPr/>
        </p:nvSpPr>
        <p:spPr>
          <a:xfrm>
            <a:off x="4386526" y="3948295"/>
            <a:ext cx="5274073" cy="107721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Predictors </a:t>
            </a:r>
          </a:p>
          <a:p>
            <a:pPr algn="ctr"/>
            <a:r>
              <a:rPr lang="en-US" sz="3200" dirty="0">
                <a:solidFill>
                  <a:schemeClr val="accent3"/>
                </a:solidFill>
              </a:rPr>
              <a:t>(same as in regular regression)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BEAC2C7-8324-5848-A700-4BA965073994}"/>
              </a:ext>
            </a:extLst>
          </p:cNvPr>
          <p:cNvSpPr/>
          <p:nvPr/>
        </p:nvSpPr>
        <p:spPr>
          <a:xfrm rot="5400000">
            <a:off x="6847717" y="1068396"/>
            <a:ext cx="351692" cy="5369179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7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81281FDB-9E39-CA4B-BB9F-05467A54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86" y="0"/>
            <a:ext cx="10665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Review The Gist of GLMs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model the expected value of the model in a different way than regular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blipFill>
                <a:blip r:embed="rId3"/>
                <a:stretch>
                  <a:fillRect l="-1342" t="-6780" r="-16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/>
          <p:nvPr/>
        </p:nvCxnSpPr>
        <p:spPr>
          <a:xfrm flipV="1">
            <a:off x="1570892" y="3351201"/>
            <a:ext cx="577690" cy="55258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539261" y="3867127"/>
            <a:ext cx="2343911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Link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12503-1211-4A43-A823-0BAF7E60701F}"/>
              </a:ext>
            </a:extLst>
          </p:cNvPr>
          <p:cNvSpPr txBox="1"/>
          <p:nvPr/>
        </p:nvSpPr>
        <p:spPr>
          <a:xfrm>
            <a:off x="2148582" y="5437109"/>
            <a:ext cx="333200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Outcome response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27E35C-98A4-D448-9BA4-B3C485EA382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153508" y="3351201"/>
            <a:ext cx="661075" cy="208590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A125E7-3AF2-4D4E-859E-11D9039E0E16}"/>
              </a:ext>
            </a:extLst>
          </p:cNvPr>
          <p:cNvSpPr txBox="1"/>
          <p:nvPr/>
        </p:nvSpPr>
        <p:spPr>
          <a:xfrm>
            <a:off x="4386526" y="3948295"/>
            <a:ext cx="5274073" cy="107721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Predictors 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(same as in regular regression)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BEAC2C7-8324-5848-A700-4BA965073994}"/>
              </a:ext>
            </a:extLst>
          </p:cNvPr>
          <p:cNvSpPr/>
          <p:nvPr/>
        </p:nvSpPr>
        <p:spPr>
          <a:xfrm rot="5400000">
            <a:off x="6847717" y="1068396"/>
            <a:ext cx="351692" cy="5369179"/>
          </a:xfrm>
          <a:prstGeom prst="righ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7109C-C0ED-4A4F-8737-577CFBFC2426}"/>
              </a:ext>
            </a:extLst>
          </p:cNvPr>
          <p:cNvSpPr txBox="1"/>
          <p:nvPr/>
        </p:nvSpPr>
        <p:spPr>
          <a:xfrm>
            <a:off x="2649265" y="3506800"/>
            <a:ext cx="6806524" cy="31700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The link and distribution we pick are based on our theoretical understanding of what our outcome variable is like</a:t>
            </a:r>
          </a:p>
        </p:txBody>
      </p:sp>
    </p:spTree>
    <p:extLst>
      <p:ext uri="{BB962C8B-B14F-4D97-AF65-F5344CB8AC3E}">
        <p14:creationId xmlns:p14="http://schemas.microsoft.com/office/powerpoint/2010/main" val="331757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Review The Gist of GLMs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model the expected value of the model in a different way than regular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blipFill>
                <a:blip r:embed="rId3"/>
                <a:stretch>
                  <a:fillRect l="-1342" t="-6780" r="-16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/>
          <p:nvPr/>
        </p:nvCxnSpPr>
        <p:spPr>
          <a:xfrm flipV="1">
            <a:off x="1570892" y="3351201"/>
            <a:ext cx="577690" cy="55258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539261" y="3867127"/>
            <a:ext cx="2343911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Link function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A125E7-3AF2-4D4E-859E-11D9039E0E16}"/>
              </a:ext>
            </a:extLst>
          </p:cNvPr>
          <p:cNvSpPr txBox="1"/>
          <p:nvPr/>
        </p:nvSpPr>
        <p:spPr>
          <a:xfrm>
            <a:off x="4386526" y="3948295"/>
            <a:ext cx="5274073" cy="107721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Predictors </a:t>
            </a:r>
          </a:p>
          <a:p>
            <a:pPr algn="ctr"/>
            <a:r>
              <a:rPr lang="en-US" sz="3200" dirty="0">
                <a:solidFill>
                  <a:schemeClr val="accent3"/>
                </a:solidFill>
              </a:rPr>
              <a:t>(same as in regular regression)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BEAC2C7-8324-5848-A700-4BA965073994}"/>
              </a:ext>
            </a:extLst>
          </p:cNvPr>
          <p:cNvSpPr/>
          <p:nvPr/>
        </p:nvSpPr>
        <p:spPr>
          <a:xfrm rot="5400000">
            <a:off x="6847717" y="1068396"/>
            <a:ext cx="351692" cy="5369179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6051A7-8B05-8149-B8AB-BF0FF2083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92390"/>
              </p:ext>
            </p:extLst>
          </p:nvPr>
        </p:nvGraphicFramePr>
        <p:xfrm>
          <a:off x="539261" y="2497191"/>
          <a:ext cx="1098217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371">
                  <a:extLst>
                    <a:ext uri="{9D8B030D-6E8A-4147-A177-3AD203B41FA5}">
                      <a16:colId xmlns:a16="http://schemas.microsoft.com/office/drawing/2014/main" val="1179159388"/>
                    </a:ext>
                  </a:extLst>
                </a:gridCol>
                <a:gridCol w="2423081">
                  <a:extLst>
                    <a:ext uri="{9D8B030D-6E8A-4147-A177-3AD203B41FA5}">
                      <a16:colId xmlns:a16="http://schemas.microsoft.com/office/drawing/2014/main" val="1320959427"/>
                    </a:ext>
                  </a:extLst>
                </a:gridCol>
                <a:gridCol w="3660726">
                  <a:extLst>
                    <a:ext uri="{9D8B030D-6E8A-4147-A177-3AD203B41FA5}">
                      <a16:colId xmlns:a16="http://schemas.microsoft.com/office/drawing/2014/main" val="286064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Outcome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8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Probit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Binomial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3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Poisson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33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Bounded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1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Zero-Inflated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Binomial and Poisson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8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7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Probit</a:t>
            </a:r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7619" y="1182332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Similar to logistic, but with a different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1536589" y="1983340"/>
                <a:ext cx="855862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 err="1">
                    <a:solidFill>
                      <a:schemeClr val="accent6"/>
                    </a:solidFill>
                  </a:rPr>
                  <a:t>probit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89" y="1983340"/>
                <a:ext cx="8558625" cy="738664"/>
              </a:xfrm>
              <a:prstGeom prst="rect">
                <a:avLst/>
              </a:prstGeom>
              <a:blipFill>
                <a:blip r:embed="rId3"/>
                <a:stretch>
                  <a:fillRect l="-4296" t="-25862" r="-29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E99DF6-6E27-8B4F-B7D3-6B51F14A757B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833597" y="1753397"/>
            <a:ext cx="671345" cy="48612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5DB026-59EE-6043-AD81-4C00C5D891C7}"/>
              </a:ext>
            </a:extLst>
          </p:cNvPr>
          <p:cNvSpPr txBox="1"/>
          <p:nvPr/>
        </p:nvSpPr>
        <p:spPr>
          <a:xfrm>
            <a:off x="8719549" y="1168622"/>
            <a:ext cx="3570786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Binomial distributed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B30D6-DFD9-194D-A2AB-92E0C34617F6}"/>
              </a:ext>
            </a:extLst>
          </p:cNvPr>
          <p:cNvSpPr txBox="1"/>
          <p:nvPr/>
        </p:nvSpPr>
        <p:spPr>
          <a:xfrm>
            <a:off x="2143126" y="3814763"/>
            <a:ext cx="769047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Used a ton in economics but not as much in the other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38093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Probit</a:t>
            </a:r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7619" y="1182332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Similar to logistic, but with a different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1536589" y="1983340"/>
                <a:ext cx="85586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800" b="0" dirty="0">
                    <a:solidFill>
                      <a:schemeClr val="bg1">
                        <a:lumMod val="95000"/>
                      </a:schemeClr>
                    </a:solidFill>
                  </a:rPr>
                  <a:t>probit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89" y="1983340"/>
                <a:ext cx="8558625" cy="738664"/>
              </a:xfrm>
              <a:prstGeom prst="rect">
                <a:avLst/>
              </a:prstGeom>
              <a:blipFill>
                <a:blip r:embed="rId3"/>
                <a:stretch>
                  <a:fillRect l="-4296" t="-25862" r="-29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E99DF6-6E27-8B4F-B7D3-6B51F14A757B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833597" y="1753397"/>
            <a:ext cx="671345" cy="48612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5DB026-59EE-6043-AD81-4C00C5D891C7}"/>
              </a:ext>
            </a:extLst>
          </p:cNvPr>
          <p:cNvSpPr txBox="1"/>
          <p:nvPr/>
        </p:nvSpPr>
        <p:spPr>
          <a:xfrm>
            <a:off x="8719549" y="1168622"/>
            <a:ext cx="3570786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Binomial distributed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06F160-1194-084F-9BD8-F91C65170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902" y="1230247"/>
            <a:ext cx="6536962" cy="5371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DF61C0-9331-EA4F-A28A-6DCF9B9547D5}"/>
              </a:ext>
            </a:extLst>
          </p:cNvPr>
          <p:cNvSpPr/>
          <p:nvPr/>
        </p:nvSpPr>
        <p:spPr>
          <a:xfrm>
            <a:off x="200026" y="1230246"/>
            <a:ext cx="5497876" cy="53719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Interpretation</a:t>
            </a:r>
          </a:p>
          <a:p>
            <a:endParaRPr lang="en-US" sz="1000" dirty="0"/>
          </a:p>
          <a:p>
            <a:r>
              <a:rPr lang="en-US" sz="2000" dirty="0"/>
              <a:t>Just like logistic, can get predicted probabilities and average marginal effects. </a:t>
            </a:r>
          </a:p>
          <a:p>
            <a:endParaRPr lang="en-US" sz="900" dirty="0"/>
          </a:p>
          <a:p>
            <a:r>
              <a:rPr lang="en-US" sz="2000" dirty="0"/>
              <a:t>The coefficients, when positive, mean that for an increase in that variable, there is an increase in the predicted probability of the outcome (e.g., for a one-unit increase in poverty percentage, there is an increase in the probability of having high violence, controlling for population and teen birth.</a:t>
            </a:r>
          </a:p>
          <a:p>
            <a:endParaRPr lang="en-US" sz="1400" dirty="0"/>
          </a:p>
          <a:p>
            <a:r>
              <a:rPr lang="en-US" sz="2000" dirty="0"/>
              <a:t>For the categorical predictor: For states with lower teen birth rates, there is a decrease in the probability of high violence than states with high teen birth rates, controlling for poverty and population.</a:t>
            </a:r>
          </a:p>
        </p:txBody>
      </p:sp>
    </p:spTree>
    <p:extLst>
      <p:ext uri="{BB962C8B-B14F-4D97-AF65-F5344CB8AC3E}">
        <p14:creationId xmlns:p14="http://schemas.microsoft.com/office/powerpoint/2010/main" val="287038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Georgia" panose="02040502050405020303" pitchFamily="18" charset="0"/>
              </a:rPr>
              <a:t>Poisson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7619" y="1182332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count outcomes (counts without a ton of zero counts)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033612" y="1984521"/>
                <a:ext cx="778950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solidFill>
                      <a:schemeClr val="accent6"/>
                    </a:solidFill>
                  </a:rPr>
                  <a:t>log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12" y="1984521"/>
                <a:ext cx="7789505" cy="738664"/>
              </a:xfrm>
              <a:prstGeom prst="rect">
                <a:avLst/>
              </a:prstGeom>
              <a:blipFill>
                <a:blip r:embed="rId3"/>
                <a:stretch>
                  <a:fillRect l="-4560" t="-25862" r="-65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>
            <a:cxnSpLocks/>
          </p:cNvCxnSpPr>
          <p:nvPr/>
        </p:nvCxnSpPr>
        <p:spPr>
          <a:xfrm flipH="1">
            <a:off x="9660599" y="1679311"/>
            <a:ext cx="869230" cy="4499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8843117" y="1094536"/>
            <a:ext cx="3373424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Poisson distributed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B5F42-553D-3348-87D8-75456C43897F}"/>
              </a:ext>
            </a:extLst>
          </p:cNvPr>
          <p:cNvSpPr txBox="1"/>
          <p:nvPr/>
        </p:nvSpPr>
        <p:spPr>
          <a:xfrm>
            <a:off x="373856" y="3050128"/>
            <a:ext cx="11444287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count variable here should not have a ton of zero’s and shouldn’t have high numbers (although the cut-offs are not clear). </a:t>
            </a:r>
          </a:p>
          <a:p>
            <a:pPr algn="ctr"/>
            <a:endParaRPr lang="en-US" sz="1600" dirty="0"/>
          </a:p>
          <a:p>
            <a:pPr algn="ctr"/>
            <a:r>
              <a:rPr lang="en-US" sz="3600" dirty="0"/>
              <a:t>Also, the amount of time for each count should be the same across individuals (if not, we need to adjust for it, or use a survival analysis)</a:t>
            </a:r>
          </a:p>
        </p:txBody>
      </p:sp>
    </p:spTree>
    <p:extLst>
      <p:ext uri="{BB962C8B-B14F-4D97-AF65-F5344CB8AC3E}">
        <p14:creationId xmlns:p14="http://schemas.microsoft.com/office/powerpoint/2010/main" val="420093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36" y="263218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Georgia" panose="02040502050405020303" pitchFamily="18" charset="0"/>
              </a:rPr>
              <a:t>Poisson </a:t>
            </a:r>
            <a:br>
              <a:rPr lang="en-US" sz="4000" b="1" dirty="0">
                <a:solidFill>
                  <a:schemeClr val="accent6"/>
                </a:solidFill>
                <a:latin typeface="Georgia" panose="02040502050405020303" pitchFamily="18" charset="0"/>
              </a:rPr>
            </a:br>
            <a:r>
              <a:rPr lang="en-US" sz="4000" b="1" dirty="0">
                <a:solidFill>
                  <a:schemeClr val="accent6"/>
                </a:solidFill>
                <a:latin typeface="Georgia" panose="02040502050405020303" pitchFamily="18" charset="0"/>
              </a:rPr>
              <a:t>Distribution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>
            <a:cxnSpLocks/>
          </p:cNvCxnSpPr>
          <p:nvPr/>
        </p:nvCxnSpPr>
        <p:spPr>
          <a:xfrm flipH="1">
            <a:off x="9660599" y="1679311"/>
            <a:ext cx="869230" cy="4499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8843117" y="1094536"/>
            <a:ext cx="3373424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Poisson distributed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8968C34-FF00-2642-B5EC-18C986F5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01" y="182562"/>
            <a:ext cx="8370332" cy="6492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9973A-664C-3743-9BBA-80C8E080DC75}"/>
              </a:ext>
            </a:extLst>
          </p:cNvPr>
          <p:cNvSpPr txBox="1"/>
          <p:nvPr/>
        </p:nvSpPr>
        <p:spPr>
          <a:xfrm>
            <a:off x="348336" y="2414588"/>
            <a:ext cx="3237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Note the </a:t>
            </a:r>
            <a:r>
              <a:rPr lang="en-US" sz="2800" i="1" dirty="0">
                <a:solidFill>
                  <a:schemeClr val="accent5"/>
                </a:solidFill>
              </a:rPr>
              <a:t>lambda</a:t>
            </a:r>
            <a:r>
              <a:rPr lang="en-US" sz="2800" dirty="0">
                <a:solidFill>
                  <a:schemeClr val="accent5"/>
                </a:solidFill>
              </a:rPr>
              <a:t> value is both the mean and the variance in a Poisson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217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Georgia" panose="02040502050405020303" pitchFamily="18" charset="0"/>
              </a:rPr>
              <a:t>Poisson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7619" y="1182332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For count outcomes (counts without a ton of zero counts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033612" y="1984521"/>
                <a:ext cx="778950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>
                    <a:solidFill>
                      <a:schemeClr val="bg1">
                        <a:lumMod val="95000"/>
                      </a:schemeClr>
                    </a:solidFill>
                  </a:rPr>
                  <a:t>log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12" y="1984521"/>
                <a:ext cx="7789505" cy="738664"/>
              </a:xfrm>
              <a:prstGeom prst="rect">
                <a:avLst/>
              </a:prstGeom>
              <a:blipFill>
                <a:blip r:embed="rId3"/>
                <a:stretch>
                  <a:fillRect l="-4560" t="-25862" r="-65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>
            <a:cxnSpLocks/>
          </p:cNvCxnSpPr>
          <p:nvPr/>
        </p:nvCxnSpPr>
        <p:spPr>
          <a:xfrm flipH="1">
            <a:off x="9660599" y="1679311"/>
            <a:ext cx="869230" cy="4499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8843117" y="1094536"/>
            <a:ext cx="3373424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Poisson distributed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E52104-E2C9-6541-AFDA-36482F419E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" b="7448"/>
          <a:stretch/>
        </p:blipFill>
        <p:spPr>
          <a:xfrm>
            <a:off x="5457037" y="1182332"/>
            <a:ext cx="6734963" cy="53719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F391A2-21A1-5D46-B561-2C5D882FA705}"/>
              </a:ext>
            </a:extLst>
          </p:cNvPr>
          <p:cNvSpPr/>
          <p:nvPr/>
        </p:nvSpPr>
        <p:spPr>
          <a:xfrm>
            <a:off x="200026" y="2399649"/>
            <a:ext cx="5014912" cy="29010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Interpretation</a:t>
            </a:r>
          </a:p>
          <a:p>
            <a:endParaRPr lang="en-US" sz="900" dirty="0"/>
          </a:p>
          <a:p>
            <a:r>
              <a:rPr lang="en-US" sz="2000" dirty="0"/>
              <a:t>The coefficients themselves are the change in the logs of the outcome for a one-unit increase in the predictor. This approximates to percent change (i.e., for a one-unit year increase in education, there is a 3% decrease in the hours of tv watched per day).</a:t>
            </a:r>
          </a:p>
        </p:txBody>
      </p:sp>
    </p:spTree>
    <p:extLst>
      <p:ext uri="{BB962C8B-B14F-4D97-AF65-F5344CB8AC3E}">
        <p14:creationId xmlns:p14="http://schemas.microsoft.com/office/powerpoint/2010/main" val="421496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7525</TotalTime>
  <Words>3380</Words>
  <Application>Microsoft Macintosh PowerPoint</Application>
  <PresentationFormat>Widescreen</PresentationFormat>
  <Paragraphs>415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Georgia</vt:lpstr>
      <vt:lpstr>Menlo</vt:lpstr>
      <vt:lpstr>ProximaNova</vt:lpstr>
      <vt:lpstr>Office Theme</vt:lpstr>
      <vt:lpstr>Other GLMs Probit, Poisson, Beta, Zero-Inflated Regressions</vt:lpstr>
      <vt:lpstr>Review The Gist of GLMs</vt:lpstr>
      <vt:lpstr>Review The Gist of GLMs</vt:lpstr>
      <vt:lpstr>Review The Gist of GLMs</vt:lpstr>
      <vt:lpstr>Probit Regression</vt:lpstr>
      <vt:lpstr>Probit Regression</vt:lpstr>
      <vt:lpstr>Poisson Regression</vt:lpstr>
      <vt:lpstr>Poisson  Distribution</vt:lpstr>
      <vt:lpstr>Poisson Regression</vt:lpstr>
      <vt:lpstr>Poisson Regression</vt:lpstr>
      <vt:lpstr>Beta Regression</vt:lpstr>
      <vt:lpstr>Beta  Distribution</vt:lpstr>
      <vt:lpstr>Beta Regression</vt:lpstr>
      <vt:lpstr>Beta Regression</vt:lpstr>
      <vt:lpstr>Zero-Inflated Count Regression</vt:lpstr>
      <vt:lpstr>Zero-Inflated Count Regression</vt:lpstr>
      <vt:lpstr>Zero-Inflated Count Regression</vt:lpstr>
      <vt:lpstr>There Are Many Others</vt:lpstr>
      <vt:lpstr>Check out these Resources!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 II</dc:title>
  <dc:creator>Tyson Barrett</dc:creator>
  <cp:lastModifiedBy>Tyson Barrett</cp:lastModifiedBy>
  <cp:revision>756</cp:revision>
  <cp:lastPrinted>2018-08-05T06:41:33Z</cp:lastPrinted>
  <dcterms:created xsi:type="dcterms:W3CDTF">2018-05-22T23:14:05Z</dcterms:created>
  <dcterms:modified xsi:type="dcterms:W3CDTF">2020-07-28T16:44:28Z</dcterms:modified>
</cp:coreProperties>
</file>